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50"/>
  </p:notesMasterIdLst>
  <p:sldIdLst>
    <p:sldId id="256" r:id="rId2"/>
    <p:sldId id="299" r:id="rId3"/>
    <p:sldId id="296" r:id="rId4"/>
    <p:sldId id="295" r:id="rId5"/>
    <p:sldId id="258" r:id="rId6"/>
    <p:sldId id="300" r:id="rId7"/>
    <p:sldId id="260" r:id="rId8"/>
    <p:sldId id="301" r:id="rId9"/>
    <p:sldId id="302" r:id="rId10"/>
    <p:sldId id="303" r:id="rId11"/>
    <p:sldId id="309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05" r:id="rId22"/>
    <p:sldId id="306" r:id="rId23"/>
    <p:sldId id="307" r:id="rId24"/>
    <p:sldId id="316" r:id="rId25"/>
    <p:sldId id="308" r:id="rId26"/>
    <p:sldId id="277" r:id="rId27"/>
    <p:sldId id="278" r:id="rId28"/>
    <p:sldId id="310" r:id="rId29"/>
    <p:sldId id="280" r:id="rId30"/>
    <p:sldId id="281" r:id="rId31"/>
    <p:sldId id="312" r:id="rId32"/>
    <p:sldId id="313" r:id="rId33"/>
    <p:sldId id="283" r:id="rId34"/>
    <p:sldId id="314" r:id="rId35"/>
    <p:sldId id="284" r:id="rId36"/>
    <p:sldId id="285" r:id="rId37"/>
    <p:sldId id="315" r:id="rId38"/>
    <p:sldId id="286" r:id="rId39"/>
    <p:sldId id="298" r:id="rId40"/>
    <p:sldId id="287" r:id="rId41"/>
    <p:sldId id="288" r:id="rId42"/>
    <p:sldId id="317" r:id="rId43"/>
    <p:sldId id="290" r:id="rId44"/>
    <p:sldId id="318" r:id="rId45"/>
    <p:sldId id="320" r:id="rId46"/>
    <p:sldId id="291" r:id="rId47"/>
    <p:sldId id="321" r:id="rId48"/>
    <p:sldId id="322" r:id="rId4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D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04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97145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sldNum" idx="1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" type="obj">
  <p:cSld name="obj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225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42000">
              <a:schemeClr val="accent1">
                <a:lumMod val="20000"/>
                <a:lumOff val="80000"/>
                <a:alpha val="92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22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zh-CN"/>
              <a:t>BioImage Group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CN"/>
              <a:t>Haohan Wang, Xiaobo Hu, Yiwei Li, Yucong Yang, Zhu Meng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/>
              <a:t>Vision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</a:rPr>
              <a:t>Problem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chemeClr val="tx1"/>
                </a:solidFill>
              </a:rPr>
              <a:t>Solution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FF0000"/>
                </a:solidFill>
              </a:rPr>
              <a:t>Market </a:t>
            </a:r>
            <a:r>
              <a:rPr lang="en-US" altLang="zh-CN" sz="2000" dirty="0" smtClean="0">
                <a:solidFill>
                  <a:srgbClr val="FF0000"/>
                </a:solidFill>
              </a:rPr>
              <a:t>Analyses</a:t>
            </a:r>
            <a:endParaRPr lang="en-US" sz="2000" dirty="0" smtClean="0"/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Analysis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2321146" y="1430744"/>
            <a:ext cx="6636992" cy="3621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Char char="•"/>
            </a:pPr>
            <a:r>
              <a:rPr lang="zh-CN" altLang="zh-CN" sz="2400" dirty="0">
                <a:latin typeface="Calibri"/>
                <a:ea typeface="Calibri"/>
                <a:cs typeface="Calibri"/>
                <a:sym typeface="Calibri"/>
              </a:rPr>
              <a:t>Cooperation with mass open online course platform, distance education in university.</a:t>
            </a:r>
          </a:p>
          <a:p>
            <a:pPr algn="just"/>
            <a:endParaRPr lang="zh-CN" altLang="zh-CN"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Char char="•"/>
            </a:pPr>
            <a:r>
              <a:rPr lang="zh-CN" altLang="zh-CN" sz="2400" dirty="0">
                <a:latin typeface="Calibri"/>
                <a:ea typeface="Calibri"/>
                <a:cs typeface="Calibri"/>
                <a:sym typeface="Calibri"/>
              </a:rPr>
              <a:t>Recommend </a:t>
            </a:r>
            <a:r>
              <a:rPr lang="zh-CN" altLang="zh-CN" sz="2400" dirty="0" smtClean="0">
                <a:latin typeface="Calibri"/>
                <a:ea typeface="Calibri"/>
                <a:cs typeface="Calibri"/>
                <a:sym typeface="Calibri"/>
              </a:rPr>
              <a:t>relative </a:t>
            </a:r>
            <a:r>
              <a:rPr lang="zh-CN" altLang="zh-CN" sz="2400" dirty="0">
                <a:latin typeface="Calibri"/>
                <a:ea typeface="Calibri"/>
                <a:cs typeface="Calibri"/>
                <a:sym typeface="Calibri"/>
              </a:rPr>
              <a:t>online courses &amp; books basing on confusion part in online course.</a:t>
            </a:r>
            <a:endParaRPr lang="en-US" altLang="zh-CN"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Char char="•"/>
            </a:pPr>
            <a:endParaRPr lang="en-US" altLang="zh-CN"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Char char="•"/>
            </a:pPr>
            <a:r>
              <a:rPr lang="en-US" altLang="zh-CN" sz="2400" dirty="0">
                <a:latin typeface="Calibri"/>
                <a:ea typeface="Calibri"/>
                <a:cs typeface="Calibri"/>
                <a:sym typeface="Calibri"/>
              </a:rPr>
              <a:t>Combination with Google glass</a:t>
            </a:r>
            <a:endParaRPr lang="zh-CN" altLang="zh-CN" sz="2400" dirty="0">
              <a:latin typeface="Calibri"/>
              <a:ea typeface="Calibri"/>
              <a:cs typeface="Calibri"/>
              <a:sym typeface="Calibri"/>
            </a:endParaRPr>
          </a:p>
          <a:p>
            <a:pPr algn="just"/>
            <a:endParaRPr lang="zh-CN" altLang="zh-CN"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Char char="•"/>
            </a:pPr>
            <a:r>
              <a:rPr lang="zh-CN" altLang="zh-CN" sz="2400" dirty="0">
                <a:latin typeface="Calibri"/>
                <a:ea typeface="Calibri"/>
                <a:cs typeface="Calibri"/>
                <a:sym typeface="Calibri"/>
              </a:rPr>
              <a:t>Data mining with user data.</a:t>
            </a:r>
          </a:p>
        </p:txBody>
      </p:sp>
      <p:sp>
        <p:nvSpPr>
          <p:cNvPr id="15" name="Shape 77"/>
          <p:cNvSpPr txBox="1">
            <a:spLocks/>
          </p:cNvSpPr>
          <p:nvPr/>
        </p:nvSpPr>
        <p:spPr>
          <a:xfrm>
            <a:off x="2059964" y="0"/>
            <a:ext cx="7084036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SzPct val="25000"/>
            </a:pPr>
            <a:r>
              <a:rPr lang="zh-CN" altLang="zh-CN" sz="4400" dirty="0">
                <a:latin typeface="Calibri"/>
                <a:ea typeface="Calibri"/>
                <a:cs typeface="Calibri"/>
                <a:sym typeface="Calibri"/>
              </a:rPr>
              <a:t>Business Model 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07988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9964" y="0"/>
            <a:ext cx="7084036" cy="1143000"/>
          </a:xfrm>
        </p:spPr>
        <p:txBody>
          <a:bodyPr/>
          <a:lstStyle/>
          <a:p>
            <a:r>
              <a:rPr kumimoji="1" lang="en-US" altLang="zh-CN" dirty="0" smtClean="0"/>
              <a:t>3 Take home messages</a:t>
            </a:r>
            <a:endParaRPr kumimoji="1" lang="zh-CN" altLang="en-US" dirty="0"/>
          </a:p>
        </p:txBody>
      </p:sp>
      <p:sp>
        <p:nvSpPr>
          <p:cNvPr id="5" name="Shape 71"/>
          <p:cNvSpPr txBox="1">
            <a:spLocks/>
          </p:cNvSpPr>
          <p:nvPr/>
        </p:nvSpPr>
        <p:spPr>
          <a:xfrm>
            <a:off x="3937077" y="1951682"/>
            <a:ext cx="3206112" cy="38107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SzPct val="105555"/>
              <a:buNone/>
            </a:pPr>
            <a:r>
              <a:rPr lang="en-US" altLang="zh-CN" sz="4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altLang="zh-CN" sz="4000" b="1" dirty="0"/>
              <a:t> </a:t>
            </a:r>
            <a:r>
              <a:rPr lang="en-US" altLang="zh-CN" sz="4000" b="1" dirty="0" smtClean="0"/>
              <a:t>Marketing</a:t>
            </a:r>
            <a:endParaRPr lang="zh-CN" sz="4000" b="1" dirty="0" smtClean="0"/>
          </a:p>
          <a:p>
            <a:pPr marL="0" indent="0">
              <a:buSzPct val="105555"/>
              <a:buNone/>
            </a:pPr>
            <a:r>
              <a:rPr lang="en-US" altLang="zh-CN" sz="4000" b="1" dirty="0" smtClean="0"/>
              <a:t>     Design</a:t>
            </a:r>
            <a:endParaRPr lang="zh-CN" altLang="zh-CN" sz="4000" b="1" dirty="0"/>
          </a:p>
          <a:p>
            <a:pPr marL="0" indent="0">
              <a:buSzPct val="105555"/>
              <a:buNone/>
            </a:pPr>
            <a:r>
              <a:rPr lang="en-US" altLang="zh-CN" sz="4000" b="1" dirty="0" smtClean="0"/>
              <a:t>     Research</a:t>
            </a:r>
            <a:endParaRPr lang="zh-CN" sz="4000" b="1" dirty="0" smtClean="0"/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Data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9791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059964" y="11315"/>
            <a:ext cx="7084036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CN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</a:t>
            </a:r>
          </a:p>
        </p:txBody>
      </p:sp>
      <p:sp>
        <p:nvSpPr>
          <p:cNvPr id="116" name="Shape 116"/>
          <p:cNvSpPr/>
          <p:nvPr/>
        </p:nvSpPr>
        <p:spPr>
          <a:xfrm>
            <a:off x="2059963" y="1154315"/>
            <a:ext cx="7084037" cy="55371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>
                <a:solidFill>
                  <a:srgbClr val="000000"/>
                </a:solidFill>
              </a:rPr>
              <a:t>Pattern Design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Use Case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Domain Model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Diagram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Class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115" name="Shape 115"/>
          <p:cNvSpPr/>
          <p:nvPr/>
        </p:nvSpPr>
        <p:spPr>
          <a:xfrm>
            <a:off x="2369735" y="1285633"/>
            <a:ext cx="6774266" cy="557836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059964" y="-4175"/>
            <a:ext cx="7084036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CN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2261314" y="1339516"/>
            <a:ext cx="6882686" cy="4786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37681"/>
              <a:buFont typeface="Arial"/>
              <a:buChar char="•"/>
            </a:pPr>
            <a:r>
              <a:rPr lang="zh-CN" sz="22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video successful scenario:</a:t>
            </a:r>
          </a:p>
          <a:p>
            <a:pPr marL="742950" marR="0" lvl="1" indent="-285750" algn="l" rtl="0">
              <a:spcBef>
                <a:spcPts val="560"/>
              </a:spcBef>
              <a:buClr>
                <a:schemeClr val="dk1"/>
              </a:buClr>
              <a:buSzPct val="141666"/>
              <a:buFont typeface="Arial"/>
              <a:buChar char="•"/>
            </a:pPr>
            <a:r>
              <a:rPr lang="zh-CN" sz="1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User logs in the system with student privilege</a:t>
            </a:r>
          </a:p>
          <a:p>
            <a:pPr marL="742950" marR="0" lvl="1" indent="-285750" algn="l" rtl="0">
              <a:spcBef>
                <a:spcPts val="560"/>
              </a:spcBef>
              <a:buClr>
                <a:schemeClr val="dk1"/>
              </a:buClr>
              <a:buSzPct val="141666"/>
              <a:buFont typeface="Arial"/>
              <a:buChar char="•"/>
            </a:pPr>
            <a:r>
              <a:rPr lang="zh-CN" sz="1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System checks connection with EEG device and open up an adapter that reads package from connection with a manually-configured frequency</a:t>
            </a:r>
          </a:p>
          <a:p>
            <a:pPr marL="742950" marR="0" lvl="1" indent="-285750" algn="l" rtl="0">
              <a:spcBef>
                <a:spcPts val="560"/>
              </a:spcBef>
              <a:buClr>
                <a:schemeClr val="dk1"/>
              </a:buClr>
              <a:buSzPct val="141666"/>
              <a:buFont typeface="Arial"/>
              <a:buChar char="•"/>
            </a:pPr>
            <a:r>
              <a:rPr lang="zh-CN" sz="1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System pop up a tutorial selection panel</a:t>
            </a:r>
          </a:p>
          <a:p>
            <a:pPr marL="742950" marR="0" lvl="1" indent="-285750" algn="l" rtl="0">
              <a:spcBef>
                <a:spcPts val="560"/>
              </a:spcBef>
              <a:buClr>
                <a:schemeClr val="dk1"/>
              </a:buClr>
              <a:buSzPct val="141666"/>
              <a:buFont typeface="Arial"/>
              <a:buChar char="•"/>
            </a:pPr>
            <a:r>
              <a:rPr lang="zh-CN" sz="1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User selects the tutorial to learn</a:t>
            </a:r>
          </a:p>
          <a:p>
            <a:pPr marL="742950" marR="0" lvl="1" indent="-285750" algn="l" rtl="0">
              <a:spcBef>
                <a:spcPts val="560"/>
              </a:spcBef>
              <a:buClr>
                <a:schemeClr val="dk1"/>
              </a:buClr>
              <a:buSzPct val="141666"/>
              <a:buFont typeface="Arial"/>
              <a:buChar char="•"/>
            </a:pPr>
            <a:r>
              <a:rPr lang="zh-CN" sz="1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System fetches mindwave data from EEG while the user is learning, analyzes and displays the data. The data is temporally stored in cache</a:t>
            </a:r>
          </a:p>
          <a:p>
            <a:pPr marL="742950" marR="0" lvl="1" indent="-285750" algn="l" rtl="0">
              <a:spcBef>
                <a:spcPts val="560"/>
              </a:spcBef>
              <a:buClr>
                <a:schemeClr val="dk1"/>
              </a:buClr>
              <a:buSzPct val="141666"/>
              <a:buFont typeface="Arial"/>
              <a:buChar char="•"/>
            </a:pPr>
            <a:r>
              <a:rPr lang="zh-CN" sz="1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After the student finishes the tutorial, all logged data will be dumped into database. Only data that are not be overridden will be used to generate report of study</a:t>
            </a:r>
          </a:p>
          <a:p>
            <a:pPr marL="742950" marR="0" lvl="1" indent="-285750" algn="l" rtl="0">
              <a:spcBef>
                <a:spcPts val="560"/>
              </a:spcBef>
              <a:buClr>
                <a:schemeClr val="dk1"/>
              </a:buClr>
              <a:buSzPct val="141666"/>
              <a:buFont typeface="Arial"/>
              <a:buChar char="•"/>
            </a:pPr>
            <a:r>
              <a:rPr lang="zh-CN" sz="1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The student gets his study report and confirm that he finish the learning</a:t>
            </a:r>
          </a:p>
          <a:p>
            <a:pPr marL="742950" marR="0" lvl="1" indent="-285750" algn="l" rtl="0">
              <a:spcBef>
                <a:spcPts val="560"/>
              </a:spcBef>
              <a:buClr>
                <a:schemeClr val="dk1"/>
              </a:buClr>
              <a:buSzPct val="141666"/>
              <a:buFont typeface="Arial"/>
              <a:buChar char="•"/>
            </a:pPr>
            <a:r>
              <a:rPr lang="zh-CN" sz="1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The report is dumped into database. System close all connections</a:t>
            </a:r>
          </a:p>
        </p:txBody>
      </p:sp>
      <p:sp>
        <p:nvSpPr>
          <p:cNvPr id="5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>
                <a:solidFill>
                  <a:srgbClr val="000000"/>
                </a:solidFill>
              </a:rPr>
              <a:t>Pattern Design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Use Case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Domain Model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Diagram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Class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sz="2000" dirty="0" smtClean="0">
                <a:solidFill>
                  <a:srgbClr val="000000"/>
                </a:solidFill>
              </a:rPr>
              <a:t>Database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679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CN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 Model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0" y="1169797"/>
            <a:ext cx="9144000" cy="568820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2059964" y="0"/>
            <a:ext cx="7084036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CN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 Diagram</a:t>
            </a:r>
          </a:p>
        </p:txBody>
      </p:sp>
      <p:sp>
        <p:nvSpPr>
          <p:cNvPr id="136" name="Shape 136"/>
          <p:cNvSpPr/>
          <p:nvPr/>
        </p:nvSpPr>
        <p:spPr>
          <a:xfrm>
            <a:off x="2059964" y="1198034"/>
            <a:ext cx="7084036" cy="565996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>
                <a:solidFill>
                  <a:srgbClr val="000000"/>
                </a:solidFill>
              </a:rPr>
              <a:t>Pattern Design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Use Case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Domain Model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Diagram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Class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sz="2000" dirty="0" smtClean="0">
                <a:solidFill>
                  <a:srgbClr val="000000"/>
                </a:solidFill>
              </a:rPr>
              <a:t>Database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679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CN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Diagram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0" y="1169798"/>
            <a:ext cx="9144000" cy="568820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-351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CN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Diagram</a:t>
            </a:r>
          </a:p>
        </p:txBody>
      </p:sp>
      <p:sp>
        <p:nvSpPr>
          <p:cNvPr id="150" name="Shape 150"/>
          <p:cNvSpPr/>
          <p:nvPr/>
        </p:nvSpPr>
        <p:spPr>
          <a:xfrm>
            <a:off x="0" y="1090358"/>
            <a:ext cx="9144000" cy="598836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-1967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CN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Flow</a:t>
            </a:r>
          </a:p>
        </p:txBody>
      </p:sp>
      <p:sp>
        <p:nvSpPr>
          <p:cNvPr id="157" name="Shape 157"/>
          <p:cNvSpPr/>
          <p:nvPr/>
        </p:nvSpPr>
        <p:spPr>
          <a:xfrm>
            <a:off x="0" y="929373"/>
            <a:ext cx="9143999" cy="592862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059964" y="0"/>
            <a:ext cx="7084036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CN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Design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2059964" y="1194245"/>
            <a:ext cx="7084036" cy="56637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98958"/>
              <a:buFont typeface="Arial"/>
              <a:buChar char="•"/>
            </a:pPr>
            <a:r>
              <a:rPr lang="zh-CN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Analyzer:</a:t>
            </a:r>
          </a:p>
          <a:p>
            <a:pPr marL="742950" marR="0" lvl="1" indent="-285750" algn="l" rtl="0">
              <a:spcBef>
                <a:spcPts val="560"/>
              </a:spcBef>
              <a:buClr>
                <a:schemeClr val="dk1"/>
              </a:buClr>
              <a:buSzPct val="101190"/>
              <a:buFont typeface="Arial"/>
              <a:buChar char="•"/>
            </a:pPr>
            <a:r>
              <a:rPr lang="zh-CN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Strategy Pattern to facilitate choosing different implementation of algorithms in RUNTIME. So that output from different classifier can be combined to have better performance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98958"/>
              <a:buFont typeface="Arial"/>
              <a:buChar char="•"/>
            </a:pPr>
            <a:r>
              <a:rPr lang="zh-CN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Generator:</a:t>
            </a:r>
          </a:p>
          <a:p>
            <a:pPr marL="742950" marR="0" lvl="1" indent="-285750" algn="l" rtl="0">
              <a:spcBef>
                <a:spcPts val="560"/>
              </a:spcBef>
              <a:buClr>
                <a:schemeClr val="dk1"/>
              </a:buClr>
              <a:buSzPct val="101190"/>
              <a:buFont typeface="Arial"/>
              <a:buChar char="•"/>
            </a:pPr>
            <a:r>
              <a:rPr lang="zh-CN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have many types of reports depending on what the user want. So we can use Factory Pattern which is a Singleton that create different reports based on user input</a:t>
            </a: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>
                <a:solidFill>
                  <a:srgbClr val="000000"/>
                </a:solidFill>
              </a:rPr>
              <a:t>Pattern Design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Use Case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Domain Model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Diagram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Class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Database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409134" y="0"/>
            <a:ext cx="5863799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zh-CN" altLang="zh-CN" dirty="0"/>
              <a:t>Content</a:t>
            </a:r>
            <a:endParaRPr lang="en-US" dirty="0"/>
          </a:p>
        </p:txBody>
      </p:sp>
      <p:sp>
        <p:nvSpPr>
          <p:cNvPr id="5" name="Shape 71"/>
          <p:cNvSpPr txBox="1">
            <a:spLocks/>
          </p:cNvSpPr>
          <p:nvPr/>
        </p:nvSpPr>
        <p:spPr>
          <a:xfrm>
            <a:off x="2276804" y="1143000"/>
            <a:ext cx="3082204" cy="571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indent="-342900">
              <a:buSzPct val="105555"/>
            </a:pPr>
            <a:r>
              <a:rPr lang="en-US" altLang="zh-CN" sz="2400" b="1" dirty="0" smtClean="0"/>
              <a:t>Vision:</a:t>
            </a:r>
            <a:endParaRPr lang="zh-CN" sz="2400" dirty="0" smtClean="0"/>
          </a:p>
          <a:p>
            <a:pPr lvl="1" indent="-285750">
              <a:buSzPct val="108974"/>
            </a:pPr>
            <a:r>
              <a:rPr lang="en-US" altLang="zh-CN" sz="2400" dirty="0" smtClean="0"/>
              <a:t>Problem</a:t>
            </a:r>
          </a:p>
          <a:p>
            <a:pPr lvl="1" indent="-285750">
              <a:buSzPct val="108974"/>
            </a:pPr>
            <a:r>
              <a:rPr lang="en-US" altLang="zh-CN" sz="2400" dirty="0" smtClean="0"/>
              <a:t>Solution</a:t>
            </a:r>
          </a:p>
          <a:p>
            <a:pPr lvl="1" indent="-285750">
              <a:buSzPct val="108974"/>
            </a:pPr>
            <a:r>
              <a:rPr lang="en-US" altLang="zh-CN" sz="2400" dirty="0" smtClean="0"/>
              <a:t>Market Analyses</a:t>
            </a:r>
            <a:endParaRPr lang="zh-CN" sz="2400" dirty="0" smtClean="0"/>
          </a:p>
          <a:p>
            <a:pPr indent="-342900">
              <a:buSzPct val="105555"/>
            </a:pPr>
            <a:r>
              <a:rPr lang="en-US" altLang="zh-CN" sz="2400" b="1" dirty="0" smtClean="0"/>
              <a:t>Pattern Design:</a:t>
            </a:r>
            <a:endParaRPr lang="zh-CN" altLang="zh-CN" sz="2400" dirty="0"/>
          </a:p>
          <a:p>
            <a:pPr lvl="1" indent="-285750">
              <a:buSzPct val="108974"/>
            </a:pPr>
            <a:r>
              <a:rPr lang="en-US" altLang="zh-CN" sz="2400" dirty="0" smtClean="0"/>
              <a:t>Use Case</a:t>
            </a:r>
            <a:endParaRPr lang="en-US" altLang="zh-CN" sz="2400" dirty="0"/>
          </a:p>
          <a:p>
            <a:pPr lvl="1" indent="-285750">
              <a:buSzPct val="108974"/>
            </a:pPr>
            <a:r>
              <a:rPr lang="en-US" altLang="zh-CN" sz="2400" dirty="0" smtClean="0"/>
              <a:t>Domain Model</a:t>
            </a:r>
            <a:endParaRPr lang="en-US" altLang="zh-CN" sz="2400" dirty="0"/>
          </a:p>
          <a:p>
            <a:pPr lvl="1" indent="-285750">
              <a:buSzPct val="108974"/>
            </a:pPr>
            <a:r>
              <a:rPr lang="en-US" altLang="zh-CN" sz="2400" dirty="0" smtClean="0"/>
              <a:t>Diagram</a:t>
            </a:r>
          </a:p>
          <a:p>
            <a:pPr lvl="1" indent="-285750">
              <a:buSzPct val="108974"/>
            </a:pPr>
            <a:r>
              <a:rPr lang="en-US" altLang="zh-CN" sz="2400" dirty="0" smtClean="0"/>
              <a:t>Class</a:t>
            </a:r>
          </a:p>
          <a:p>
            <a:pPr lvl="1" indent="-285750">
              <a:buSzPct val="108974"/>
            </a:pPr>
            <a:r>
              <a:rPr lang="en-US" altLang="zh-CN" sz="2400" dirty="0" smtClean="0"/>
              <a:t>Database</a:t>
            </a:r>
          </a:p>
          <a:p>
            <a:pPr lvl="1" indent="-285750">
              <a:buSzPct val="108974"/>
            </a:pPr>
            <a:r>
              <a:rPr lang="en-US" altLang="zh-CN" sz="2400" dirty="0" smtClean="0"/>
              <a:t>Report</a:t>
            </a:r>
          </a:p>
          <a:p>
            <a:pPr lvl="1" indent="-285750">
              <a:buSzPct val="108974"/>
            </a:pPr>
            <a:endParaRPr lang="zh-CN" altLang="zh-CN" sz="2400" dirty="0"/>
          </a:p>
          <a:p>
            <a:pPr indent="-342900">
              <a:buSzPct val="105555"/>
            </a:pPr>
            <a:endParaRPr lang="zh-CN" sz="2400" dirty="0" smtClean="0"/>
          </a:p>
        </p:txBody>
      </p:sp>
      <p:sp>
        <p:nvSpPr>
          <p:cNvPr id="6" name="Shape 71"/>
          <p:cNvSpPr txBox="1">
            <a:spLocks/>
          </p:cNvSpPr>
          <p:nvPr/>
        </p:nvSpPr>
        <p:spPr>
          <a:xfrm>
            <a:off x="5681779" y="1143000"/>
            <a:ext cx="3291848" cy="571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indent="-342900">
              <a:buSzPct val="105555"/>
            </a:pPr>
            <a:r>
              <a:rPr lang="en-US" altLang="zh-CN" sz="2400" b="1" dirty="0"/>
              <a:t>Result Analyses:</a:t>
            </a:r>
            <a:endParaRPr lang="zh-CN" altLang="zh-CN" sz="2400" dirty="0"/>
          </a:p>
          <a:p>
            <a:pPr lvl="1" indent="-285750">
              <a:buSzPct val="108974"/>
            </a:pPr>
            <a:r>
              <a:rPr lang="en-US" altLang="zh-CN" sz="2400" dirty="0" smtClean="0"/>
              <a:t>Research </a:t>
            </a:r>
            <a:r>
              <a:rPr lang="en-US" altLang="zh-CN" sz="2400" dirty="0"/>
              <a:t>Question</a:t>
            </a:r>
            <a:endParaRPr lang="zh-CN" altLang="zh-CN" sz="2400" dirty="0"/>
          </a:p>
          <a:p>
            <a:pPr lvl="1" indent="-285750">
              <a:buSzPct val="108974"/>
            </a:pPr>
            <a:r>
              <a:rPr lang="en-US" altLang="zh-CN" sz="2400" dirty="0" smtClean="0"/>
              <a:t>Experiment</a:t>
            </a:r>
            <a:endParaRPr lang="en-US" altLang="zh-CN" sz="2400" dirty="0"/>
          </a:p>
          <a:p>
            <a:pPr lvl="1" indent="-285750">
              <a:buSzPct val="108974"/>
            </a:pPr>
            <a:r>
              <a:rPr lang="en-US" altLang="zh-CN" sz="2400" dirty="0" smtClean="0"/>
              <a:t>Data Analyses</a:t>
            </a:r>
            <a:endParaRPr lang="en-US" altLang="zh-CN" sz="2400" dirty="0"/>
          </a:p>
          <a:p>
            <a:pPr indent="-342900">
              <a:buSzPct val="105555"/>
            </a:pPr>
            <a:r>
              <a:rPr lang="en-US" altLang="zh-CN" sz="2400" b="1" dirty="0" smtClean="0"/>
              <a:t>Reflection:</a:t>
            </a:r>
            <a:endParaRPr lang="zh-CN" altLang="zh-CN" sz="2400" dirty="0"/>
          </a:p>
          <a:p>
            <a:pPr lvl="1" indent="-285750">
              <a:buSzPct val="108974"/>
            </a:pPr>
            <a:r>
              <a:rPr lang="en-US" altLang="zh-CN" sz="2400" dirty="0" smtClean="0"/>
              <a:t>Paperwork</a:t>
            </a:r>
            <a:endParaRPr lang="en-US" altLang="zh-CN" sz="2400" dirty="0"/>
          </a:p>
          <a:p>
            <a:pPr lvl="1" indent="-285750">
              <a:buSzPct val="108974"/>
            </a:pPr>
            <a:r>
              <a:rPr lang="en-US" altLang="zh-CN" sz="2400" dirty="0" smtClean="0"/>
              <a:t>Prototype</a:t>
            </a:r>
            <a:endParaRPr lang="en-US" altLang="zh-CN" sz="2400" dirty="0"/>
          </a:p>
          <a:p>
            <a:pPr lvl="1" indent="-285750">
              <a:buSzPct val="108974"/>
            </a:pPr>
            <a:r>
              <a:rPr lang="en-US" altLang="zh-CN" sz="2400" dirty="0" smtClean="0"/>
              <a:t>reflection</a:t>
            </a:r>
          </a:p>
          <a:p>
            <a:pPr indent="-342900">
              <a:buSzPct val="105555"/>
            </a:pPr>
            <a:r>
              <a:rPr lang="en-US" altLang="zh-CN" sz="2400" b="1" dirty="0" smtClean="0"/>
              <a:t>Future:</a:t>
            </a:r>
            <a:endParaRPr lang="zh-CN" altLang="zh-CN" sz="2400" dirty="0"/>
          </a:p>
          <a:p>
            <a:pPr lvl="1" indent="-285750">
              <a:buSzPct val="108974"/>
            </a:pPr>
            <a:r>
              <a:rPr lang="en-US" altLang="zh-CN" sz="2400" dirty="0" smtClean="0"/>
              <a:t>Recent plan</a:t>
            </a:r>
            <a:endParaRPr lang="en-US" altLang="zh-CN" sz="2400" dirty="0"/>
          </a:p>
          <a:p>
            <a:pPr lvl="1" indent="-285750">
              <a:buSzPct val="108974"/>
            </a:pPr>
            <a:r>
              <a:rPr lang="en-US" altLang="zh-CN" sz="2400" dirty="0" smtClean="0"/>
              <a:t>Long-term Plan</a:t>
            </a:r>
            <a:endParaRPr lang="zh-CN" altLang="zh-CN" sz="2400" dirty="0"/>
          </a:p>
          <a:p>
            <a:pPr lvl="1" indent="-285750">
              <a:buSzPct val="108974"/>
            </a:pPr>
            <a:endParaRPr lang="zh-CN" altLang="zh-CN" sz="2400" dirty="0"/>
          </a:p>
          <a:p>
            <a:pPr indent="-342900">
              <a:buSzPct val="105555"/>
            </a:pPr>
            <a:endParaRPr lang="zh-CN" sz="2400" dirty="0" smtClean="0"/>
          </a:p>
        </p:txBody>
      </p:sp>
      <p:sp>
        <p:nvSpPr>
          <p:cNvPr id="8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chemeClr val="tx1"/>
                </a:solidFill>
              </a:rPr>
              <a:t>Use Case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</a:rPr>
              <a:t>Domain Model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</a:rPr>
              <a:t>Diagram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chemeClr val="tx1"/>
                </a:solidFill>
              </a:rPr>
              <a:t>Class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Database</a:t>
            </a:r>
            <a:endParaRPr lang="en-US" altLang="zh-CN" sz="2000" dirty="0" smtClean="0"/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14219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059964" y="604092"/>
            <a:ext cx="7084036" cy="62599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98958"/>
              <a:buFont typeface="Arial"/>
              <a:buChar char="•"/>
            </a:pPr>
            <a:r>
              <a:rPr lang="zh-CN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Synchronized Buffer is designed to be implemented using LinkedBlockingDeque which supports Producer-Consumer Pattern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98958"/>
              <a:buFont typeface="Arial"/>
              <a:buChar char="•"/>
            </a:pPr>
            <a:r>
              <a:rPr lang="zh-CN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Receptor, Analyzer and UI are in its own thread and are implemented thread-safe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98958"/>
              <a:buFont typeface="Arial"/>
              <a:buChar char="•"/>
            </a:pPr>
            <a:r>
              <a:rPr lang="zh-CN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buffer together with multi-threading ensure the synchronization even when different components are of different update frequency</a:t>
            </a: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>
                <a:solidFill>
                  <a:srgbClr val="000000"/>
                </a:solidFill>
              </a:rPr>
              <a:t>Pattern Design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Use Case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Domain Model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Diagram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Class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Database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>
                <a:solidFill>
                  <a:srgbClr val="000000"/>
                </a:solidFill>
              </a:rPr>
              <a:t>Pattern Design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Use Case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Domain Model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Diagram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Class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Database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059964" y="0"/>
            <a:ext cx="7084036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CN" dirty="0" smtClean="0"/>
              <a:t>Persistence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30796" y="156567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ts val="640"/>
              </a:spcBef>
              <a:buClr>
                <a:schemeClr val="dk1"/>
              </a:buClr>
              <a:buSzPct val="137681"/>
              <a:buFont typeface="Arial"/>
              <a:buChar char="•"/>
            </a:pPr>
            <a:r>
              <a:rPr lang="en-US" altLang="zh-CN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User.db</a:t>
            </a:r>
            <a:endParaRPr lang="en-US" altLang="zh-CN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ct val="137681"/>
              <a:buFont typeface="Arial"/>
              <a:buChar char="•"/>
            </a:pPr>
            <a:r>
              <a:rPr lang="en-US" altLang="zh-CN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Tutorial.db</a:t>
            </a:r>
            <a:endParaRPr lang="en-US" altLang="zh-CN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ct val="137681"/>
              <a:buFont typeface="Arial"/>
              <a:buChar char="•"/>
            </a:pPr>
            <a:r>
              <a:rPr lang="en-US" altLang="zh-CN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SignalNode.db</a:t>
            </a:r>
            <a:endParaRPr lang="en-US" altLang="zh-CN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ct val="137681"/>
              <a:buFont typeface="Arial"/>
              <a:buChar char="•"/>
            </a:pPr>
            <a:r>
              <a:rPr lang="en-US" altLang="zh-CN" sz="3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Report.db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301507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2590183" y="2004661"/>
            <a:ext cx="6111834" cy="433824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>
                <a:solidFill>
                  <a:srgbClr val="000000"/>
                </a:solidFill>
              </a:rPr>
              <a:t>Pattern Design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Use Case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Domain Model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Diagram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Class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Database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Analysis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2059964" y="0"/>
            <a:ext cx="7084036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CN" dirty="0" smtClean="0"/>
              <a:t>Persistence work flow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9626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2059964" y="20034"/>
            <a:ext cx="7084036" cy="101776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zh-CN" dirty="0"/>
              <a:t>ER graph</a:t>
            </a: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>
                <a:solidFill>
                  <a:srgbClr val="000000"/>
                </a:solidFill>
              </a:rPr>
              <a:t>Pattern Design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Use Case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Domain Model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</a:rPr>
              <a:t>Diagram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Class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Database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Analysis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pic>
        <p:nvPicPr>
          <p:cNvPr id="3" name="图片 2" descr="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08" y="1347591"/>
            <a:ext cx="7078691" cy="551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07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9964" y="0"/>
            <a:ext cx="7084036" cy="1143000"/>
          </a:xfrm>
        </p:spPr>
        <p:txBody>
          <a:bodyPr/>
          <a:lstStyle/>
          <a:p>
            <a:r>
              <a:rPr kumimoji="1" lang="en-US" altLang="zh-CN" dirty="0" smtClean="0"/>
              <a:t>3 Take home messages</a:t>
            </a:r>
            <a:endParaRPr kumimoji="1" lang="zh-CN" altLang="en-US" dirty="0"/>
          </a:p>
        </p:txBody>
      </p:sp>
      <p:sp>
        <p:nvSpPr>
          <p:cNvPr id="5" name="Shape 71"/>
          <p:cNvSpPr txBox="1">
            <a:spLocks/>
          </p:cNvSpPr>
          <p:nvPr/>
        </p:nvSpPr>
        <p:spPr>
          <a:xfrm>
            <a:off x="3937077" y="1951682"/>
            <a:ext cx="3206112" cy="38107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SzPct val="105555"/>
              <a:buNone/>
            </a:pPr>
            <a:r>
              <a:rPr lang="en-US" altLang="zh-CN" sz="4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altLang="zh-CN" sz="4000" b="1" dirty="0"/>
              <a:t> </a:t>
            </a:r>
            <a:r>
              <a:rPr lang="en-US" altLang="zh-CN" sz="4000" b="1" dirty="0" smtClean="0"/>
              <a:t>Marketing</a:t>
            </a:r>
            <a:endParaRPr lang="zh-CN" sz="4000" b="1" dirty="0" smtClean="0"/>
          </a:p>
          <a:p>
            <a:pPr marL="0" indent="0">
              <a:buSzPct val="105555"/>
              <a:buNone/>
            </a:pPr>
            <a:r>
              <a:rPr lang="en-US" altLang="zh-CN" sz="4000" b="1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altLang="zh-CN" sz="4000" b="1" dirty="0" smtClean="0"/>
              <a:t> Design</a:t>
            </a:r>
            <a:endParaRPr lang="zh-CN" altLang="zh-CN" sz="4000" b="1" dirty="0"/>
          </a:p>
          <a:p>
            <a:pPr marL="0" indent="0">
              <a:buSzPct val="105555"/>
              <a:buNone/>
            </a:pPr>
            <a:r>
              <a:rPr lang="en-US" altLang="zh-CN" sz="4000" b="1" dirty="0" smtClean="0"/>
              <a:t>     Research</a:t>
            </a:r>
            <a:endParaRPr lang="zh-CN" sz="4000" b="1" dirty="0" smtClean="0"/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265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zh-CN"/>
              <a:t>Reporter</a:t>
            </a:r>
          </a:p>
        </p:txBody>
      </p:sp>
    </p:spTree>
    <p:extLst>
      <p:ext uri="{BB962C8B-B14F-4D97-AF65-F5344CB8AC3E}">
        <p14:creationId xmlns:p14="http://schemas.microsoft.com/office/powerpoint/2010/main" val="17191911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ubTitle" idx="1"/>
          </p:nvPr>
        </p:nvSpPr>
        <p:spPr>
          <a:xfrm>
            <a:off x="2059964" y="1608156"/>
            <a:ext cx="7084036" cy="524984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zh-CN" dirty="0">
                <a:solidFill>
                  <a:srgbClr val="000000"/>
                </a:solidFill>
              </a:rPr>
              <a:t>Can EEG </a:t>
            </a:r>
            <a:r>
              <a:rPr lang="zh-CN" dirty="0" smtClean="0">
                <a:solidFill>
                  <a:srgbClr val="000000"/>
                </a:solidFill>
              </a:rPr>
              <a:t>detect </a:t>
            </a:r>
            <a:r>
              <a:rPr lang="zh-CN" dirty="0">
                <a:solidFill>
                  <a:srgbClr val="000000"/>
                </a:solidFill>
              </a:rPr>
              <a:t>confusion?	</a:t>
            </a: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zh-CN" dirty="0" smtClean="0">
                <a:solidFill>
                  <a:srgbClr val="000000"/>
                </a:solidFill>
              </a:rPr>
              <a:t>Can </a:t>
            </a:r>
            <a:r>
              <a:rPr lang="zh-CN" dirty="0">
                <a:solidFill>
                  <a:srgbClr val="000000"/>
                </a:solidFill>
              </a:rPr>
              <a:t>EEG </a:t>
            </a:r>
            <a:r>
              <a:rPr lang="zh-CN" dirty="0" smtClean="0">
                <a:solidFill>
                  <a:srgbClr val="000000"/>
                </a:solidFill>
              </a:rPr>
              <a:t>detect </a:t>
            </a:r>
            <a:r>
              <a:rPr lang="zh-CN" dirty="0">
                <a:solidFill>
                  <a:srgbClr val="000000"/>
                </a:solidFill>
              </a:rPr>
              <a:t>confusion better </a:t>
            </a:r>
            <a:r>
              <a:rPr lang="zh-CN" dirty="0" smtClean="0">
                <a:solidFill>
                  <a:srgbClr val="000000"/>
                </a:solidFill>
              </a:rPr>
              <a:t>than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zh-CN" dirty="0" smtClean="0">
                <a:solidFill>
                  <a:srgbClr val="000000"/>
                </a:solidFill>
              </a:rPr>
              <a:t>human </a:t>
            </a:r>
            <a:r>
              <a:rPr lang="zh-CN" dirty="0">
                <a:solidFill>
                  <a:srgbClr val="000000"/>
                </a:solidFill>
              </a:rPr>
              <a:t>observers?</a:t>
            </a:r>
          </a:p>
          <a:p>
            <a:endParaRPr lang="zh-CN" dirty="0">
              <a:solidFill>
                <a:srgbClr val="000000"/>
              </a:solidFill>
            </a:endParaRPr>
          </a:p>
          <a:p>
            <a:endParaRPr lang="zh-CN" dirty="0">
              <a:solidFill>
                <a:srgbClr val="000000"/>
              </a:solidFill>
            </a:endParaRPr>
          </a:p>
          <a:p>
            <a:endParaRPr lang="zh-CN" dirty="0">
              <a:solidFill>
                <a:srgbClr val="000000"/>
              </a:solidFill>
            </a:endParaRPr>
          </a:p>
          <a:p>
            <a:endParaRPr lang="zh-CN" dirty="0">
              <a:solidFill>
                <a:srgbClr val="000000"/>
              </a:solidFill>
            </a:endParaRPr>
          </a:p>
          <a:p>
            <a:pPr lvl="0" rtl="0">
              <a:buNone/>
            </a:pPr>
            <a:r>
              <a:rPr lang="zh-CN" dirty="0"/>
              <a:t>  </a:t>
            </a: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b="1" dirty="0" smtClean="0"/>
              <a:t>Result Analysis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Research Question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Exp.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Data Analyses</a:t>
            </a:r>
            <a:endParaRPr lang="en-US" altLang="zh-CN" sz="2000" dirty="0" smtClean="0"/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5" name="Shape 41"/>
          <p:cNvSpPr txBox="1">
            <a:spLocks/>
          </p:cNvSpPr>
          <p:nvPr/>
        </p:nvSpPr>
        <p:spPr>
          <a:xfrm>
            <a:off x="2076041" y="-3215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SzPct val="25000"/>
            </a:pPr>
            <a:r>
              <a:rPr lang="en-US" altLang="zh-CN" sz="4400" dirty="0" smtClean="0">
                <a:latin typeface="Calibri"/>
                <a:ea typeface="Calibri"/>
                <a:cs typeface="Calibri"/>
                <a:sym typeface="Calibri"/>
              </a:rPr>
              <a:t>Research Question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2059964" y="1608156"/>
            <a:ext cx="7084036" cy="525584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endParaRPr lang="en-US" altLang="zh-CN" dirty="0">
              <a:solidFill>
                <a:srgbClr val="000000"/>
              </a:solidFill>
            </a:endParaRPr>
          </a:p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zh-CN" dirty="0" smtClean="0">
                <a:solidFill>
                  <a:srgbClr val="000000"/>
                </a:solidFill>
              </a:rPr>
              <a:t>Video </a:t>
            </a:r>
            <a:r>
              <a:rPr lang="zh-CN" dirty="0">
                <a:solidFill>
                  <a:srgbClr val="000000"/>
                </a:solidFill>
              </a:rPr>
              <a:t>Preparation:</a:t>
            </a: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 dirty="0">
                <a:solidFill>
                  <a:srgbClr val="000000"/>
                </a:solidFill>
              </a:rPr>
              <a:t>Entry level video 2min*10</a:t>
            </a: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 dirty="0">
                <a:solidFill>
                  <a:srgbClr val="000000"/>
                </a:solidFill>
              </a:rPr>
              <a:t>Expert level video 2min*</a:t>
            </a:r>
            <a:r>
              <a:rPr lang="zh-CN" dirty="0" smtClean="0">
                <a:solidFill>
                  <a:srgbClr val="000000"/>
                </a:solidFill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</a:rPr>
              <a:t>0</a:t>
            </a:r>
            <a:endParaRPr lang="zh-CN" dirty="0">
              <a:solidFill>
                <a:srgbClr val="000000"/>
              </a:solidFill>
            </a:endParaRPr>
          </a:p>
          <a:p>
            <a:pPr lvl="0" rtl="0">
              <a:buNone/>
            </a:pPr>
            <a:r>
              <a:rPr lang="zh-CN" dirty="0"/>
              <a:t>  </a:t>
            </a: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b="1" dirty="0" smtClean="0"/>
              <a:t>Result Analysis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Research Question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Exp.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Data Analyses</a:t>
            </a:r>
            <a:endParaRPr lang="en-US" altLang="zh-CN" sz="2000" dirty="0" smtClean="0"/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7" name="Shape 41"/>
          <p:cNvSpPr txBox="1">
            <a:spLocks/>
          </p:cNvSpPr>
          <p:nvPr/>
        </p:nvSpPr>
        <p:spPr>
          <a:xfrm>
            <a:off x="2076041" y="-3215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SzPct val="25000"/>
            </a:pPr>
            <a:r>
              <a:rPr lang="en-US" altLang="zh-CN" sz="4400" dirty="0" smtClean="0">
                <a:latin typeface="Calibri"/>
                <a:ea typeface="Calibri"/>
                <a:cs typeface="Calibri"/>
                <a:sym typeface="Calibri"/>
              </a:rPr>
              <a:t>Experiment Design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"/>
          <p:cNvSpPr/>
          <p:nvPr/>
        </p:nvSpPr>
        <p:spPr>
          <a:xfrm>
            <a:off x="740664" y="5276088"/>
            <a:ext cx="1563624" cy="832104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Session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743712"/>
          </a:xfrm>
        </p:spPr>
        <p:txBody>
          <a:bodyPr/>
          <a:lstStyle/>
          <a:p>
            <a:r>
              <a:rPr lang="en-US" altLang="zh-CN" dirty="0" smtClean="0"/>
              <a:t>Experiment Process</a:t>
            </a:r>
          </a:p>
          <a:p>
            <a:endParaRPr lang="zh-CN" altLang="en-US" dirty="0"/>
          </a:p>
        </p:txBody>
      </p:sp>
      <p:sp>
        <p:nvSpPr>
          <p:cNvPr id="4" name="Shape 180"/>
          <p:cNvSpPr txBox="1">
            <a:spLocks/>
          </p:cNvSpPr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304800" algn="ctr"/>
            <a:r>
              <a:rPr lang="zh-CN" sz="4800" dirty="0"/>
              <a:t>Experiment Design</a:t>
            </a:r>
          </a:p>
        </p:txBody>
      </p:sp>
      <p:sp>
        <p:nvSpPr>
          <p:cNvPr id="7" name="对角圆角矩形 6"/>
          <p:cNvSpPr/>
          <p:nvPr/>
        </p:nvSpPr>
        <p:spPr>
          <a:xfrm>
            <a:off x="2130553" y="2887650"/>
            <a:ext cx="4843272" cy="2577414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对角圆角矩形 7"/>
          <p:cNvSpPr/>
          <p:nvPr/>
        </p:nvSpPr>
        <p:spPr>
          <a:xfrm>
            <a:off x="4971288" y="3206496"/>
            <a:ext cx="1563624" cy="832104"/>
          </a:xfrm>
          <a:prstGeom prst="round2Diag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Rate</a:t>
            </a:r>
            <a:endParaRPr lang="zh-CN" altLang="en-US" dirty="0"/>
          </a:p>
        </p:txBody>
      </p:sp>
      <p:sp>
        <p:nvSpPr>
          <p:cNvPr id="9" name="对角圆角矩形 8"/>
          <p:cNvSpPr/>
          <p:nvPr/>
        </p:nvSpPr>
        <p:spPr>
          <a:xfrm>
            <a:off x="3669792" y="3774948"/>
            <a:ext cx="1563624" cy="832104"/>
          </a:xfrm>
          <a:prstGeom prst="round2Diag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Watch</a:t>
            </a:r>
            <a:endParaRPr lang="zh-CN" altLang="en-US" dirty="0"/>
          </a:p>
        </p:txBody>
      </p:sp>
      <p:sp>
        <p:nvSpPr>
          <p:cNvPr id="10" name="对角圆角矩形 9"/>
          <p:cNvSpPr/>
          <p:nvPr/>
        </p:nvSpPr>
        <p:spPr>
          <a:xfrm>
            <a:off x="2404872" y="4369308"/>
            <a:ext cx="1563624" cy="832104"/>
          </a:xfrm>
          <a:prstGeom prst="round2Diag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Rest</a:t>
            </a:r>
            <a:endParaRPr lang="zh-CN" altLang="en-US" dirty="0"/>
          </a:p>
        </p:txBody>
      </p:sp>
      <p:sp>
        <p:nvSpPr>
          <p:cNvPr id="11" name="对角圆角矩形 10"/>
          <p:cNvSpPr/>
          <p:nvPr/>
        </p:nvSpPr>
        <p:spPr>
          <a:xfrm>
            <a:off x="5294376" y="4370832"/>
            <a:ext cx="1563624" cy="832104"/>
          </a:xfrm>
          <a:prstGeom prst="round2Diag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Observe &amp; Rate</a:t>
            </a:r>
            <a:endParaRPr lang="zh-CN" altLang="en-US" dirty="0"/>
          </a:p>
        </p:txBody>
      </p:sp>
      <p:sp>
        <p:nvSpPr>
          <p:cNvPr id="6" name="对角圆角矩形 5"/>
          <p:cNvSpPr/>
          <p:nvPr/>
        </p:nvSpPr>
        <p:spPr>
          <a:xfrm>
            <a:off x="6708648" y="2343912"/>
            <a:ext cx="1563624" cy="832104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73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2299062" y="1437874"/>
            <a:ext cx="6844938" cy="54201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zh-CN" dirty="0">
                <a:solidFill>
                  <a:srgbClr val="000000"/>
                </a:solidFill>
              </a:rPr>
              <a:t>Collect data from ten students</a:t>
            </a: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 dirty="0">
                <a:solidFill>
                  <a:srgbClr val="000000"/>
                </a:solidFill>
              </a:rPr>
              <a:t>Ten sessions</a:t>
            </a:r>
          </a:p>
          <a:p>
            <a:pPr marL="1371600" lvl="2" indent="-419100" algn="l" rtl="0">
              <a:buClr>
                <a:srgbClr val="000000"/>
              </a:buClr>
              <a:buSzPct val="100000"/>
              <a:buFont typeface="Wingdings"/>
              <a:buChar char="§"/>
            </a:pPr>
            <a:r>
              <a:rPr lang="zh-CN" dirty="0">
                <a:solidFill>
                  <a:srgbClr val="000000"/>
                </a:solidFill>
              </a:rPr>
              <a:t>roughly 120 signals</a:t>
            </a:r>
          </a:p>
          <a:p>
            <a:pPr marL="1371600" lvl="2" indent="-419100" algn="l" rtl="0">
              <a:buClr>
                <a:srgbClr val="000000"/>
              </a:buClr>
              <a:buSzPct val="100000"/>
              <a:buFont typeface="Wingdings"/>
              <a:buChar char="§"/>
            </a:pPr>
            <a:r>
              <a:rPr lang="zh-CN" dirty="0">
                <a:solidFill>
                  <a:srgbClr val="000000"/>
                </a:solidFill>
              </a:rPr>
              <a:t>binary label of confusion</a:t>
            </a:r>
          </a:p>
          <a:p>
            <a:pPr marL="1371600" lvl="2" indent="-419100" algn="l" rtl="0">
              <a:buClr>
                <a:srgbClr val="000000"/>
              </a:buClr>
              <a:buSzPct val="100000"/>
              <a:buFont typeface="Wingdings"/>
              <a:buChar char="§"/>
            </a:pPr>
            <a:r>
              <a:rPr lang="zh-CN" dirty="0">
                <a:solidFill>
                  <a:srgbClr val="000000"/>
                </a:solidFill>
              </a:rPr>
              <a:t>score of confusion level of student's feeling</a:t>
            </a:r>
          </a:p>
          <a:p>
            <a:pPr marL="1371600" lvl="2" indent="-419100" algn="l" rtl="0">
              <a:buClr>
                <a:srgbClr val="000000"/>
              </a:buClr>
              <a:buSzPct val="100000"/>
              <a:buFont typeface="Wingdings"/>
              <a:buChar char="§"/>
            </a:pPr>
            <a:r>
              <a:rPr lang="zh-CN" dirty="0">
                <a:solidFill>
                  <a:srgbClr val="000000"/>
                </a:solidFill>
              </a:rPr>
              <a:t>score of confusion level by three observers</a:t>
            </a: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b="1" dirty="0" smtClean="0"/>
              <a:t>Result Analysis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Research Question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Exp.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Data Analyses</a:t>
            </a:r>
            <a:endParaRPr lang="en-US" altLang="zh-CN" sz="2000" dirty="0" smtClean="0"/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6" name="Shape 41"/>
          <p:cNvSpPr txBox="1">
            <a:spLocks/>
          </p:cNvSpPr>
          <p:nvPr/>
        </p:nvSpPr>
        <p:spPr>
          <a:xfrm>
            <a:off x="2076041" y="-3215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SzPct val="25000"/>
            </a:pPr>
            <a:r>
              <a:rPr lang="en-US" altLang="zh-CN" sz="4400" dirty="0" smtClean="0">
                <a:latin typeface="Calibri"/>
                <a:ea typeface="Calibri"/>
                <a:cs typeface="Calibri"/>
                <a:sym typeface="Calibri"/>
              </a:rPr>
              <a:t>Experiment Process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 Take home messages</a:t>
            </a:r>
            <a:endParaRPr kumimoji="1" lang="zh-CN" altLang="en-US" dirty="0"/>
          </a:p>
        </p:txBody>
      </p:sp>
      <p:sp>
        <p:nvSpPr>
          <p:cNvPr id="5" name="Shape 71"/>
          <p:cNvSpPr txBox="1">
            <a:spLocks/>
          </p:cNvSpPr>
          <p:nvPr/>
        </p:nvSpPr>
        <p:spPr>
          <a:xfrm>
            <a:off x="2759954" y="1936194"/>
            <a:ext cx="3206112" cy="38107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SzPct val="105555"/>
              <a:buNone/>
            </a:pPr>
            <a:r>
              <a:rPr lang="en-US" altLang="zh-CN" sz="4000" b="1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</a:t>
            </a:r>
            <a:r>
              <a:rPr lang="en-US" altLang="zh-CN" sz="4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  </a:t>
            </a:r>
            <a:r>
              <a:rPr lang="en-US" altLang="zh-CN" sz="4000" b="1" dirty="0" smtClean="0"/>
              <a:t> Marketing</a:t>
            </a:r>
            <a:endParaRPr lang="zh-CN" sz="4000" b="1" dirty="0" smtClean="0"/>
          </a:p>
          <a:p>
            <a:pPr marL="0" indent="0">
              <a:buSzPct val="105555"/>
              <a:buNone/>
            </a:pPr>
            <a:r>
              <a:rPr lang="en-US" altLang="zh-CN" sz="4000" b="1" dirty="0" smtClean="0"/>
              <a:t>     Design</a:t>
            </a:r>
            <a:endParaRPr lang="zh-CN" altLang="zh-CN" sz="4000" b="1" dirty="0"/>
          </a:p>
          <a:p>
            <a:pPr marL="0" indent="0">
              <a:buSzPct val="105555"/>
              <a:buNone/>
            </a:pPr>
            <a:r>
              <a:rPr lang="en-US" altLang="zh-CN" sz="4000" b="1" dirty="0" smtClean="0"/>
              <a:t>     Research</a:t>
            </a:r>
            <a:endParaRPr lang="zh-CN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190600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subTitle" idx="1"/>
          </p:nvPr>
        </p:nvSpPr>
        <p:spPr>
          <a:xfrm>
            <a:off x="2974312" y="1608157"/>
            <a:ext cx="5712488" cy="49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zh-CN" dirty="0">
                <a:solidFill>
                  <a:srgbClr val="000000"/>
                </a:solidFill>
              </a:rPr>
              <a:t>Preprocessing</a:t>
            </a: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 dirty="0">
                <a:solidFill>
                  <a:srgbClr val="000000"/>
                </a:solidFill>
              </a:rPr>
              <a:t>remove leading 30 seconds and ending 30 seconds</a:t>
            </a: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 dirty="0">
                <a:solidFill>
                  <a:srgbClr val="000000"/>
                </a:solidFill>
              </a:rPr>
              <a:t>average the score of obeservers</a:t>
            </a:r>
          </a:p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zh-CN" dirty="0">
                <a:solidFill>
                  <a:srgbClr val="000000"/>
                </a:solidFill>
              </a:rPr>
              <a:t>Model</a:t>
            </a: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 dirty="0">
                <a:solidFill>
                  <a:srgbClr val="000000"/>
                </a:solidFill>
              </a:rPr>
              <a:t>student-specific</a:t>
            </a: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 dirty="0">
                <a:solidFill>
                  <a:srgbClr val="000000"/>
                </a:solidFill>
              </a:rPr>
              <a:t>student-</a:t>
            </a:r>
            <a:r>
              <a:rPr lang="zh-CN" dirty="0" smtClean="0">
                <a:solidFill>
                  <a:srgbClr val="000000"/>
                </a:solidFill>
              </a:rPr>
              <a:t>independent</a:t>
            </a:r>
            <a:endParaRPr lang="zh-CN" dirty="0">
              <a:solidFill>
                <a:srgbClr val="000000"/>
              </a:solidFill>
            </a:endParaRP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b="1" dirty="0" smtClean="0"/>
              <a:t>Result Analysis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Research Question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Exp.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Data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5" name="Shape 41"/>
          <p:cNvSpPr txBox="1">
            <a:spLocks/>
          </p:cNvSpPr>
          <p:nvPr/>
        </p:nvSpPr>
        <p:spPr>
          <a:xfrm>
            <a:off x="2059964" y="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SzPct val="25000"/>
            </a:pPr>
            <a:r>
              <a:rPr lang="en-US" altLang="zh-CN" sz="4400" dirty="0" smtClean="0"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88454" y="1600200"/>
            <a:ext cx="6098345" cy="5135228"/>
          </a:xfrm>
        </p:spPr>
        <p:txBody>
          <a:bodyPr/>
          <a:lstStyle/>
          <a:p>
            <a:r>
              <a:rPr lang="en-US" altLang="zh-CN" dirty="0" smtClean="0"/>
              <a:t>Algorithm</a:t>
            </a:r>
          </a:p>
          <a:p>
            <a:pPr lvl="1"/>
            <a:r>
              <a:rPr lang="en-US" altLang="zh-CN" dirty="0" smtClean="0"/>
              <a:t>SVM( linear kernel)</a:t>
            </a:r>
          </a:p>
          <a:p>
            <a:pPr lvl="2"/>
            <a:r>
              <a:rPr lang="en-US" altLang="zh-CN" dirty="0" smtClean="0"/>
              <a:t>Input: </a:t>
            </a:r>
          </a:p>
          <a:p>
            <a:pPr lvl="3"/>
            <a:r>
              <a:rPr lang="en-US" altLang="zh-CN" dirty="0" smtClean="0"/>
              <a:t>All brain wave signal</a:t>
            </a:r>
          </a:p>
          <a:p>
            <a:pPr lvl="3"/>
            <a:r>
              <a:rPr lang="en-US" altLang="zh-CN" dirty="0" smtClean="0"/>
              <a:t>Each signal</a:t>
            </a:r>
          </a:p>
          <a:p>
            <a:pPr lvl="2"/>
            <a:r>
              <a:rPr lang="en-US" altLang="zh-CN" dirty="0" smtClean="0"/>
              <a:t>Output:</a:t>
            </a:r>
          </a:p>
          <a:p>
            <a:pPr lvl="3"/>
            <a:r>
              <a:rPr lang="en-US" altLang="zh-CN" dirty="0" smtClean="0"/>
              <a:t>Binary classification</a:t>
            </a:r>
          </a:p>
          <a:p>
            <a:pPr lvl="1"/>
            <a:r>
              <a:rPr lang="en-US" altLang="zh-CN" dirty="0" smtClean="0"/>
              <a:t>Gaussian Naïve Bayes:</a:t>
            </a:r>
          </a:p>
          <a:p>
            <a:pPr lvl="2"/>
            <a:r>
              <a:rPr lang="en-US" altLang="zh-CN" dirty="0" smtClean="0"/>
              <a:t>Input:</a:t>
            </a:r>
          </a:p>
          <a:p>
            <a:pPr lvl="3"/>
            <a:r>
              <a:rPr lang="en-US" altLang="zh-CN" dirty="0" smtClean="0"/>
              <a:t>Raw brain wave signal</a:t>
            </a:r>
          </a:p>
          <a:p>
            <a:pPr lvl="3"/>
            <a:r>
              <a:rPr lang="en-US" altLang="zh-CN" dirty="0" smtClean="0"/>
              <a:t>Each video session</a:t>
            </a:r>
          </a:p>
          <a:p>
            <a:pPr lvl="2"/>
            <a:r>
              <a:rPr lang="en-US" altLang="zh-CN" dirty="0" smtClean="0"/>
              <a:t>Output:</a:t>
            </a:r>
          </a:p>
          <a:p>
            <a:pPr lvl="3"/>
            <a:r>
              <a:rPr lang="en-US" altLang="zh-CN" dirty="0" smtClean="0"/>
              <a:t>Binary classification</a:t>
            </a:r>
            <a:endParaRPr lang="zh-CN" altLang="en-US" dirty="0"/>
          </a:p>
        </p:txBody>
      </p:sp>
      <p:sp>
        <p:nvSpPr>
          <p:cNvPr id="4" name="Shape 41"/>
          <p:cNvSpPr txBox="1">
            <a:spLocks/>
          </p:cNvSpPr>
          <p:nvPr/>
        </p:nvSpPr>
        <p:spPr>
          <a:xfrm>
            <a:off x="2059964" y="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SzPct val="25000"/>
            </a:pPr>
            <a:r>
              <a:rPr lang="en-US" altLang="zh-CN" sz="4400" dirty="0" smtClean="0"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b="1" dirty="0" smtClean="0"/>
              <a:t>Result Analysis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Research Question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Exp.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Data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8346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66907" y="1470024"/>
            <a:ext cx="6591719" cy="5097876"/>
          </a:xfrm>
        </p:spPr>
        <p:txBody>
          <a:bodyPr/>
          <a:lstStyle/>
          <a:p>
            <a:r>
              <a:rPr lang="en-US" altLang="zh-CN" dirty="0" smtClean="0"/>
              <a:t>Criteria</a:t>
            </a:r>
          </a:p>
          <a:p>
            <a:pPr lvl="1"/>
            <a:r>
              <a:rPr lang="en-US" altLang="zh-CN" dirty="0" smtClean="0"/>
              <a:t>Classifier</a:t>
            </a:r>
          </a:p>
          <a:p>
            <a:pPr lvl="2"/>
            <a:r>
              <a:rPr lang="en-US" altLang="zh-CN" dirty="0" smtClean="0"/>
              <a:t>Accuracy (10 fold cross validation)</a:t>
            </a:r>
          </a:p>
          <a:p>
            <a:pPr lvl="2"/>
            <a:r>
              <a:rPr lang="en-US" altLang="zh-CN" dirty="0" smtClean="0"/>
              <a:t>Statistical significance</a:t>
            </a:r>
          </a:p>
          <a:p>
            <a:pPr lvl="2"/>
            <a:r>
              <a:rPr lang="en-US" altLang="zh-CN" dirty="0" smtClean="0"/>
              <a:t>Prior work</a:t>
            </a:r>
          </a:p>
          <a:p>
            <a:pPr lvl="3"/>
            <a:r>
              <a:rPr lang="en-US" altLang="zh-CN" dirty="0" err="1" smtClean="0"/>
              <a:t>Mostow</a:t>
            </a:r>
            <a:r>
              <a:rPr lang="en-US" altLang="zh-CN" dirty="0" smtClean="0"/>
              <a:t> et al in AIED 2012</a:t>
            </a:r>
          </a:p>
          <a:p>
            <a:pPr lvl="3"/>
            <a:r>
              <a:rPr lang="en-US" altLang="zh-CN" dirty="0" smtClean="0"/>
              <a:t>60-70% accuracy on discriminating reading difficulty</a:t>
            </a:r>
          </a:p>
          <a:p>
            <a:pPr lvl="1"/>
            <a:r>
              <a:rPr lang="en-US" altLang="zh-CN" dirty="0" smtClean="0"/>
              <a:t>Compared with human</a:t>
            </a:r>
          </a:p>
          <a:p>
            <a:pPr lvl="2"/>
            <a:r>
              <a:rPr lang="en-US" altLang="zh-CN" dirty="0" smtClean="0"/>
              <a:t>correlation</a:t>
            </a:r>
            <a:endParaRPr lang="zh-CN" altLang="en-US" dirty="0"/>
          </a:p>
        </p:txBody>
      </p:sp>
      <p:sp>
        <p:nvSpPr>
          <p:cNvPr id="5" name="Shape 41"/>
          <p:cNvSpPr txBox="1">
            <a:spLocks/>
          </p:cNvSpPr>
          <p:nvPr/>
        </p:nvSpPr>
        <p:spPr>
          <a:xfrm>
            <a:off x="2059964" y="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SzPct val="25000"/>
            </a:pPr>
            <a:r>
              <a:rPr lang="en-US" altLang="zh-CN" sz="4400" dirty="0" smtClean="0"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b="1" dirty="0" smtClean="0"/>
              <a:t>Result Analysis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Research Question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Exp.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Data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9351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ctr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zh-CN"/>
              <a:t>Data Analysis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subTitle" idx="1"/>
          </p:nvPr>
        </p:nvSpPr>
        <p:spPr>
          <a:xfrm>
            <a:off x="457200" y="1608157"/>
            <a:ext cx="8229600" cy="49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zh-CN">
                <a:solidFill>
                  <a:srgbClr val="000000"/>
                </a:solidFill>
              </a:rPr>
              <a:t>SVM (linear kernel)</a:t>
            </a:r>
          </a:p>
          <a:p>
            <a:endParaRPr lang="zh-CN">
              <a:solidFill>
                <a:srgbClr val="000000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900112" y="2396107"/>
            <a:ext cx="7343775" cy="41719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17074" y="1600200"/>
            <a:ext cx="6426926" cy="5257800"/>
          </a:xfrm>
        </p:spPr>
        <p:txBody>
          <a:bodyPr/>
          <a:lstStyle/>
          <a:p>
            <a:r>
              <a:rPr lang="en-US" altLang="zh-CN" dirty="0" smtClean="0"/>
              <a:t>Result:</a:t>
            </a:r>
          </a:p>
          <a:p>
            <a:pPr lvl="1"/>
            <a:r>
              <a:rPr lang="en-US" altLang="zh-CN" dirty="0" smtClean="0"/>
              <a:t>Student-specific Model:</a:t>
            </a:r>
          </a:p>
          <a:p>
            <a:pPr lvl="2"/>
            <a:r>
              <a:rPr lang="en-US" altLang="zh-CN" dirty="0" smtClean="0"/>
              <a:t>Accuracy: 51.2%</a:t>
            </a:r>
          </a:p>
          <a:p>
            <a:pPr lvl="2"/>
            <a:r>
              <a:rPr lang="en-US" altLang="zh-CN" dirty="0" smtClean="0"/>
              <a:t>Statistical significance: 0.448</a:t>
            </a:r>
          </a:p>
          <a:p>
            <a:pPr lvl="1"/>
            <a:r>
              <a:rPr lang="en-US" altLang="zh-CN" dirty="0" smtClean="0"/>
              <a:t>Student-independent Model:</a:t>
            </a:r>
          </a:p>
          <a:p>
            <a:pPr lvl="2"/>
            <a:r>
              <a:rPr lang="en-US" altLang="zh-CN" dirty="0" smtClean="0"/>
              <a:t>Accuracy: 50.6%</a:t>
            </a:r>
          </a:p>
          <a:p>
            <a:pPr lvl="2"/>
            <a:r>
              <a:rPr lang="en-US" altLang="zh-CN" dirty="0" smtClean="0"/>
              <a:t>Statistical significance: 0.94</a:t>
            </a: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b="1" dirty="0" smtClean="0"/>
              <a:t>Result Analyses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Research Question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Exp.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Data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6" name="Shape 41"/>
          <p:cNvSpPr txBox="1">
            <a:spLocks/>
          </p:cNvSpPr>
          <p:nvPr/>
        </p:nvSpPr>
        <p:spPr>
          <a:xfrm>
            <a:off x="2059964" y="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SzPct val="25000"/>
            </a:pPr>
            <a:r>
              <a:rPr lang="en-US" altLang="zh-CN" sz="4400" dirty="0" smtClean="0"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382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ctr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zh-CN"/>
              <a:t>Data Analysis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subTitle" idx="1"/>
          </p:nvPr>
        </p:nvSpPr>
        <p:spPr>
          <a:xfrm>
            <a:off x="457200" y="1608157"/>
            <a:ext cx="8229600" cy="49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zh-CN" dirty="0" smtClean="0">
                <a:solidFill>
                  <a:srgbClr val="000000"/>
                </a:solidFill>
              </a:rPr>
              <a:t>Correlation</a:t>
            </a: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 dirty="0" smtClean="0">
                <a:solidFill>
                  <a:srgbClr val="000000"/>
                </a:solidFill>
              </a:rPr>
              <a:t>0.19</a:t>
            </a:r>
            <a:endParaRPr lang="zh-CN" dirty="0">
              <a:solidFill>
                <a:srgbClr val="000000"/>
              </a:solidFill>
            </a:endParaRP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 dirty="0" smtClean="0">
                <a:solidFill>
                  <a:srgbClr val="000000"/>
                </a:solidFill>
              </a:rPr>
              <a:t>0.29</a:t>
            </a:r>
            <a:endParaRPr lang="zh-CN" dirty="0">
              <a:solidFill>
                <a:srgbClr val="000000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3103725" y="1758800"/>
            <a:ext cx="4586836" cy="229729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20" name="Shape 220"/>
          <p:cNvSpPr/>
          <p:nvPr/>
        </p:nvSpPr>
        <p:spPr>
          <a:xfrm>
            <a:off x="3147670" y="4261825"/>
            <a:ext cx="4542891" cy="244072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ctr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zh-CN"/>
              <a:t>Data Analysis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subTitle" idx="1"/>
          </p:nvPr>
        </p:nvSpPr>
        <p:spPr>
          <a:xfrm>
            <a:off x="457200" y="1608157"/>
            <a:ext cx="8229600" cy="49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zh-CN">
                <a:solidFill>
                  <a:srgbClr val="000000"/>
                </a:solidFill>
              </a:rPr>
              <a:t>Guassian Naive Bayse</a:t>
            </a:r>
          </a:p>
        </p:txBody>
      </p:sp>
      <p:sp>
        <p:nvSpPr>
          <p:cNvPr id="227" name="Shape 227"/>
          <p:cNvSpPr/>
          <p:nvPr/>
        </p:nvSpPr>
        <p:spPr>
          <a:xfrm>
            <a:off x="837925" y="2243425"/>
            <a:ext cx="7378145" cy="425951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059964" y="1470024"/>
            <a:ext cx="7084036" cy="5387976"/>
          </a:xfrm>
        </p:spPr>
        <p:txBody>
          <a:bodyPr/>
          <a:lstStyle/>
          <a:p>
            <a:r>
              <a:rPr lang="en-US" altLang="zh-CN" dirty="0" smtClean="0"/>
              <a:t>Result:</a:t>
            </a:r>
          </a:p>
          <a:p>
            <a:pPr lvl="1"/>
            <a:r>
              <a:rPr lang="en-US" altLang="zh-CN" dirty="0" smtClean="0"/>
              <a:t>Student-specific Model:</a:t>
            </a:r>
          </a:p>
          <a:p>
            <a:pPr lvl="2"/>
            <a:r>
              <a:rPr lang="en-US" altLang="zh-CN" dirty="0" smtClean="0"/>
              <a:t>Accuracy: 66%</a:t>
            </a:r>
          </a:p>
          <a:p>
            <a:pPr lvl="2"/>
            <a:r>
              <a:rPr lang="en-US" altLang="zh-CN" dirty="0" smtClean="0"/>
              <a:t>Statistical significance: 0.5</a:t>
            </a:r>
          </a:p>
          <a:p>
            <a:pPr lvl="1"/>
            <a:r>
              <a:rPr lang="en-US" altLang="zh-CN" dirty="0" smtClean="0"/>
              <a:t>Student-independent Model:</a:t>
            </a:r>
          </a:p>
          <a:p>
            <a:pPr lvl="2"/>
            <a:r>
              <a:rPr lang="en-US" altLang="zh-CN" dirty="0" smtClean="0"/>
              <a:t>Accuracy: 55%</a:t>
            </a:r>
          </a:p>
          <a:p>
            <a:pPr lvl="2"/>
            <a:r>
              <a:rPr lang="en-US" altLang="zh-CN" dirty="0" smtClean="0"/>
              <a:t>Statistical significance: 0.5</a:t>
            </a:r>
          </a:p>
        </p:txBody>
      </p:sp>
      <p:sp>
        <p:nvSpPr>
          <p:cNvPr id="5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b="1" dirty="0" smtClean="0"/>
              <a:t>Result Analyses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Research Question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Exp.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Data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6" name="Shape 41"/>
          <p:cNvSpPr txBox="1">
            <a:spLocks/>
          </p:cNvSpPr>
          <p:nvPr/>
        </p:nvSpPr>
        <p:spPr>
          <a:xfrm>
            <a:off x="2059964" y="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SzPct val="25000"/>
            </a:pPr>
            <a:r>
              <a:rPr lang="en-US" altLang="zh-CN" sz="4400" dirty="0" smtClean="0"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670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ctr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zh-CN"/>
              <a:t>Data Analysis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subTitle" idx="1"/>
          </p:nvPr>
        </p:nvSpPr>
        <p:spPr>
          <a:xfrm>
            <a:off x="457200" y="1608157"/>
            <a:ext cx="8229600" cy="49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zh-CN">
                <a:solidFill>
                  <a:srgbClr val="000000"/>
                </a:solidFill>
              </a:rPr>
              <a:t>Correlation</a:t>
            </a: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>
                <a:solidFill>
                  <a:srgbClr val="000000"/>
                </a:solidFill>
              </a:rPr>
              <a:t>0.08</a:t>
            </a: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>
                <a:solidFill>
                  <a:srgbClr val="000000"/>
                </a:solidFill>
              </a:rPr>
              <a:t>0.37</a:t>
            </a:r>
          </a:p>
        </p:txBody>
      </p:sp>
      <p:sp>
        <p:nvSpPr>
          <p:cNvPr id="234" name="Shape 234"/>
          <p:cNvSpPr/>
          <p:nvPr/>
        </p:nvSpPr>
        <p:spPr>
          <a:xfrm>
            <a:off x="3258448" y="1608157"/>
            <a:ext cx="5226002" cy="24767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35" name="Shape 235"/>
          <p:cNvSpPr/>
          <p:nvPr/>
        </p:nvSpPr>
        <p:spPr>
          <a:xfrm>
            <a:off x="3264431" y="4084890"/>
            <a:ext cx="5006172" cy="231364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81384" y="1600200"/>
            <a:ext cx="6362616" cy="5257800"/>
          </a:xfrm>
        </p:spPr>
        <p:txBody>
          <a:bodyPr/>
          <a:lstStyle/>
          <a:p>
            <a:r>
              <a:rPr kumimoji="1" lang="en-US" altLang="zh-CN" dirty="0" smtClean="0"/>
              <a:t>“Confusion” may not be confusion</a:t>
            </a:r>
          </a:p>
          <a:p>
            <a:r>
              <a:rPr kumimoji="1" lang="en-US" altLang="zh-CN" dirty="0" smtClean="0"/>
              <a:t>Feasibility to generalize across people</a:t>
            </a:r>
            <a:endParaRPr kumimoji="1" lang="zh-CN" altLang="en-US" dirty="0"/>
          </a:p>
        </p:txBody>
      </p:sp>
      <p:sp>
        <p:nvSpPr>
          <p:cNvPr id="10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b="1" dirty="0" smtClean="0"/>
              <a:t>Result Analyses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Research Question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chemeClr val="tx1"/>
                </a:solidFill>
              </a:rPr>
              <a:t>Exp.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 smtClean="0">
                <a:solidFill>
                  <a:srgbClr val="FF0000"/>
                </a:solidFill>
              </a:rPr>
              <a:t>Data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11" name="Shape 41"/>
          <p:cNvSpPr txBox="1">
            <a:spLocks/>
          </p:cNvSpPr>
          <p:nvPr/>
        </p:nvSpPr>
        <p:spPr>
          <a:xfrm>
            <a:off x="2059964" y="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SzPct val="25000"/>
            </a:pPr>
            <a:r>
              <a:rPr lang="en-US" altLang="zh-CN" sz="4400" dirty="0" smtClean="0"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115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/>
              <a:t>Vision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FF0000"/>
                </a:solidFill>
              </a:rPr>
              <a:t>Problem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/>
              <a:t>Solution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/>
              <a:t>Market </a:t>
            </a:r>
            <a:r>
              <a:rPr lang="en-US" altLang="zh-CN" sz="2000" dirty="0" smtClean="0"/>
              <a:t>Analyses</a:t>
            </a:r>
            <a:endParaRPr lang="en-US" sz="2000" dirty="0" smtClean="0"/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Analysis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6" name="Shape 41"/>
          <p:cNvSpPr txBox="1">
            <a:spLocks/>
          </p:cNvSpPr>
          <p:nvPr/>
        </p:nvSpPr>
        <p:spPr>
          <a:xfrm>
            <a:off x="2059964" y="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algn="ctr">
              <a:buSzPct val="25000"/>
              <a:buFont typeface="Calibri"/>
              <a:buNone/>
            </a:pPr>
            <a:r>
              <a:rPr lang="en-US" altLang="zh-CN" sz="4400" dirty="0" smtClean="0">
                <a:latin typeface="Calibri"/>
                <a:ea typeface="Calibri"/>
                <a:cs typeface="Calibri"/>
                <a:sym typeface="Calibri"/>
              </a:rPr>
              <a:t>Motivation Example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53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ctrTitle"/>
          </p:nvPr>
        </p:nvSpPr>
        <p:spPr>
          <a:xfrm>
            <a:off x="336350" y="3954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zh-CN"/>
              <a:t>Contribution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subTitle" idx="1"/>
          </p:nvPr>
        </p:nvSpPr>
        <p:spPr>
          <a:xfrm>
            <a:off x="457200" y="1608157"/>
            <a:ext cx="8229600" cy="49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zh-CN" dirty="0">
                <a:solidFill>
                  <a:srgbClr val="000000"/>
                </a:solidFill>
              </a:rPr>
              <a:t>A paper submitted to </a:t>
            </a:r>
            <a:r>
              <a:rPr lang="en-US" altLang="zh-CN" dirty="0" smtClean="0">
                <a:solidFill>
                  <a:srgbClr val="000000"/>
                </a:solidFill>
              </a:rPr>
              <a:t>AIED </a:t>
            </a:r>
            <a:r>
              <a:rPr lang="zh-CN" dirty="0" smtClean="0">
                <a:solidFill>
                  <a:srgbClr val="000000"/>
                </a:solidFill>
              </a:rPr>
              <a:t>MOOC </a:t>
            </a:r>
            <a:r>
              <a:rPr lang="zh-CN" dirty="0">
                <a:solidFill>
                  <a:srgbClr val="000000"/>
                </a:solidFill>
              </a:rPr>
              <a:t>workshop:</a:t>
            </a:r>
          </a:p>
          <a:p>
            <a:pPr marL="914400" lvl="1" indent="-419100" algn="l" rtl="0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zh-CN" dirty="0">
                <a:solidFill>
                  <a:srgbClr val="000000"/>
                </a:solidFill>
              </a:rPr>
              <a:t>Using EEG to improve Massive Open Online Courses Feedback Interaction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814" y="3574161"/>
            <a:ext cx="22955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9" y="4100322"/>
            <a:ext cx="38195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zh-CN" dirty="0"/>
              <a:t>Project </a:t>
            </a:r>
            <a:r>
              <a:rPr lang="zh-CN" dirty="0" smtClean="0"/>
              <a:t>Reflection</a:t>
            </a:r>
            <a:r>
              <a:rPr lang="en-US" altLang="zh-CN" dirty="0" smtClean="0"/>
              <a:t>:prototype</a:t>
            </a:r>
            <a:endParaRPr lang="zh-CN" dirty="0"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57200" y="1608157"/>
            <a:ext cx="8229600" cy="495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zh-CN" dirty="0"/>
              <a:t>Prototype</a:t>
            </a:r>
            <a:r>
              <a:rPr lang="zh-CN" dirty="0" smtClean="0"/>
              <a:t>:user </a:t>
            </a:r>
            <a:r>
              <a:rPr lang="zh-CN" dirty="0"/>
              <a:t>experience video:</a:t>
            </a:r>
          </a:p>
          <a:p>
            <a:endParaRPr lang="zh-CN" sz="1800" b="1" dirty="0">
              <a:solidFill>
                <a:srgbClr val="000000"/>
              </a:solidFill>
            </a:endParaRPr>
          </a:p>
          <a:p>
            <a:pPr lvl="0" rtl="0">
              <a:buNone/>
            </a:pPr>
            <a:r>
              <a:rPr lang="zh-CN" dirty="0"/>
              <a:t>  </a:t>
            </a:r>
          </a:p>
        </p:txBody>
      </p:sp>
      <p:pic>
        <p:nvPicPr>
          <p:cNvPr id="2" name="bioimaging1.0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2121426"/>
            <a:ext cx="7957652" cy="447618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82184" y="256182"/>
            <a:ext cx="9824306" cy="1143000"/>
          </a:xfrm>
        </p:spPr>
        <p:txBody>
          <a:bodyPr/>
          <a:lstStyle/>
          <a:p>
            <a:r>
              <a:rPr lang="en-US" dirty="0" smtClean="0"/>
              <a:t>Project Reflection: Milestone Timeline</a:t>
            </a:r>
            <a:endParaRPr lang="en-US" dirty="0"/>
          </a:p>
        </p:txBody>
      </p:sp>
      <p:graphicFrame>
        <p:nvGraphicFramePr>
          <p:cNvPr id="118" name="Content Placeholder 1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324216"/>
              </p:ext>
            </p:extLst>
          </p:nvPr>
        </p:nvGraphicFramePr>
        <p:xfrm>
          <a:off x="36798" y="1613653"/>
          <a:ext cx="8878611" cy="4548182"/>
        </p:xfrm>
        <a:graphic>
          <a:graphicData uri="http://schemas.openxmlformats.org/drawingml/2006/table">
            <a:tbl>
              <a:tblPr/>
              <a:tblGrid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  <a:gridCol w="306159"/>
              </a:tblGrid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48A54"/>
                          </a:solidFill>
                          <a:effectLst/>
                          <a:latin typeface="Arial"/>
                        </a:rPr>
                        <a:t>research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</a:tr>
              <a:tr h="239378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Prepare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Round 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Round 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Round 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week14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800000"/>
                          </a:solidFill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48A54"/>
                          </a:solidFill>
                          <a:effectLst/>
                          <a:latin typeface="Arial"/>
                        </a:rPr>
                        <a:t>software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AF4"/>
                    </a:solidFill>
                  </a:tcPr>
                </a:tc>
              </a:tr>
              <a:tr h="239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  <a:endParaRPr lang="en-US" sz="10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AF4"/>
                    </a:solidFill>
                  </a:tcPr>
                </a:tc>
              </a:tr>
            </a:tbl>
          </a:graphicData>
        </a:graphic>
      </p:graphicFrame>
      <p:cxnSp>
        <p:nvCxnSpPr>
          <p:cNvPr id="120" name="AutoShape 38"/>
          <p:cNvCxnSpPr>
            <a:cxnSpLocks noChangeShapeType="1"/>
          </p:cNvCxnSpPr>
          <p:nvPr/>
        </p:nvCxnSpPr>
        <p:spPr bwMode="auto">
          <a:xfrm>
            <a:off x="923925" y="5738813"/>
            <a:ext cx="0" cy="0"/>
          </a:xfrm>
          <a:prstGeom prst="straightConnector1">
            <a:avLst/>
          </a:prstGeom>
          <a:noFill/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AutoShape 72"/>
          <p:cNvSpPr>
            <a:spLocks/>
          </p:cNvSpPr>
          <p:nvPr/>
        </p:nvSpPr>
        <p:spPr bwMode="auto">
          <a:xfrm>
            <a:off x="1353815" y="4825621"/>
            <a:ext cx="722872" cy="1270379"/>
          </a:xfrm>
          <a:prstGeom prst="borderCallout1">
            <a:avLst>
              <a:gd name="adj1" fmla="val 86815"/>
              <a:gd name="adj2" fmla="val -13333"/>
              <a:gd name="adj3" fmla="val -56042"/>
              <a:gd name="adj4" fmla="val -13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entury Gothic"/>
              </a:rPr>
              <a:t>software design 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pattern:</a:t>
            </a:r>
          </a:p>
          <a:p>
            <a:pPr algn="l" rtl="0">
              <a:defRPr sz="1000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Use case;</a:t>
            </a:r>
          </a:p>
          <a:p>
            <a:pPr algn="l" rtl="0">
              <a:defRPr sz="1000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Each layers;</a:t>
            </a:r>
          </a:p>
          <a:p>
            <a:pPr algn="l" rtl="0">
              <a:defRPr sz="1000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Information flow;</a:t>
            </a:r>
          </a:p>
        </p:txBody>
      </p:sp>
      <p:sp>
        <p:nvSpPr>
          <p:cNvPr id="122" name="Text Box 73"/>
          <p:cNvSpPr txBox="1">
            <a:spLocks noChangeArrowheads="1"/>
          </p:cNvSpPr>
          <p:nvPr/>
        </p:nvSpPr>
        <p:spPr bwMode="auto">
          <a:xfrm>
            <a:off x="2733675" y="6148388"/>
            <a:ext cx="762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a14" a14:legacySpreadsheetColorIndex="65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a14" a14:legacySpreadsheetColorIndex="64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AutoShape 75"/>
          <p:cNvSpPr>
            <a:spLocks/>
          </p:cNvSpPr>
          <p:nvPr/>
        </p:nvSpPr>
        <p:spPr bwMode="auto">
          <a:xfrm>
            <a:off x="2390451" y="4815352"/>
            <a:ext cx="505149" cy="1067121"/>
          </a:xfrm>
          <a:prstGeom prst="borderCallout1">
            <a:avLst>
              <a:gd name="adj1" fmla="val 86815"/>
              <a:gd name="adj2" fmla="val -13333"/>
              <a:gd name="adj3" fmla="val -24595"/>
              <a:gd name="adj4" fmla="val -13333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data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/>
              </a:rPr>
              <a:t>logging system</a:t>
            </a:r>
            <a:endParaRPr lang="en-US" dirty="0"/>
          </a:p>
        </p:txBody>
      </p:sp>
      <p:sp>
        <p:nvSpPr>
          <p:cNvPr id="124" name="AutoShape 77"/>
          <p:cNvSpPr>
            <a:spLocks/>
          </p:cNvSpPr>
          <p:nvPr/>
        </p:nvSpPr>
        <p:spPr bwMode="auto">
          <a:xfrm>
            <a:off x="1390887" y="1770031"/>
            <a:ext cx="685800" cy="1235137"/>
          </a:xfrm>
          <a:prstGeom prst="borderCallout1">
            <a:avLst>
              <a:gd name="adj1" fmla="val 13333"/>
              <a:gd name="adj2" fmla="val -13333"/>
              <a:gd name="adj3" fmla="val 157778"/>
              <a:gd name="adj4" fmla="val -1333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entury Gothic"/>
              </a:rPr>
              <a:t>read papers which related to our projects</a:t>
            </a:r>
            <a:endParaRPr lang="en-US" dirty="0"/>
          </a:p>
        </p:txBody>
      </p:sp>
      <p:sp>
        <p:nvSpPr>
          <p:cNvPr id="125" name="AutoShape 76"/>
          <p:cNvSpPr>
            <a:spLocks/>
          </p:cNvSpPr>
          <p:nvPr/>
        </p:nvSpPr>
        <p:spPr bwMode="auto">
          <a:xfrm>
            <a:off x="8232259" y="2446368"/>
            <a:ext cx="475738" cy="1117600"/>
          </a:xfrm>
          <a:prstGeom prst="borderCallout1">
            <a:avLst>
              <a:gd name="adj1" fmla="val 13333"/>
              <a:gd name="adj2" fmla="val 114287"/>
              <a:gd name="adj3" fmla="val 111504"/>
              <a:gd name="adj4" fmla="val 114287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WORKSHOP</a:t>
            </a:r>
            <a:endParaRPr lang="en-US" b="0" i="0" u="none" strike="noStrike" baseline="0" dirty="0">
              <a:solidFill>
                <a:srgbClr val="000000"/>
              </a:solidFill>
              <a:latin typeface="Century Gothic"/>
            </a:endParaRPr>
          </a:p>
          <a:p>
            <a:pPr algn="l" rtl="0">
              <a:defRPr sz="1000"/>
            </a:pPr>
            <a:endParaRPr lang="en-US" b="0" i="0" u="none" strike="noStrike" baseline="0" dirty="0">
              <a:solidFill>
                <a:srgbClr val="000000"/>
              </a:solidFill>
              <a:latin typeface="Century Gothic"/>
            </a:endParaRPr>
          </a:p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final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/>
              </a:rPr>
              <a:t>report</a:t>
            </a:r>
            <a:endParaRPr lang="en-US" dirty="0"/>
          </a:p>
        </p:txBody>
      </p:sp>
      <p:sp>
        <p:nvSpPr>
          <p:cNvPr id="126" name="AutoShape 76"/>
          <p:cNvSpPr>
            <a:spLocks/>
          </p:cNvSpPr>
          <p:nvPr/>
        </p:nvSpPr>
        <p:spPr bwMode="auto">
          <a:xfrm>
            <a:off x="7450982" y="2438400"/>
            <a:ext cx="563562" cy="1117600"/>
          </a:xfrm>
          <a:prstGeom prst="borderCallout1">
            <a:avLst>
              <a:gd name="adj1" fmla="val 13333"/>
              <a:gd name="adj2" fmla="val 114287"/>
              <a:gd name="adj3" fmla="val 111504"/>
              <a:gd name="adj4" fmla="val 114287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Experiment 4</a:t>
            </a:r>
          </a:p>
          <a:p>
            <a:pPr algn="l" rtl="0">
              <a:defRPr sz="1000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Data 6</a:t>
            </a:r>
            <a:endParaRPr lang="en-US" dirty="0"/>
          </a:p>
        </p:txBody>
      </p:sp>
      <p:sp>
        <p:nvSpPr>
          <p:cNvPr id="127" name="AutoShape 76"/>
          <p:cNvSpPr>
            <a:spLocks/>
          </p:cNvSpPr>
          <p:nvPr/>
        </p:nvSpPr>
        <p:spPr bwMode="auto">
          <a:xfrm>
            <a:off x="6960444" y="2438400"/>
            <a:ext cx="422275" cy="1117600"/>
          </a:xfrm>
          <a:prstGeom prst="borderCallout1">
            <a:avLst>
              <a:gd name="adj1" fmla="val 13333"/>
              <a:gd name="adj2" fmla="val 114287"/>
              <a:gd name="adj3" fmla="val 111504"/>
              <a:gd name="adj4" fmla="val 114287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Data 5</a:t>
            </a:r>
            <a:endParaRPr lang="en-US" dirty="0"/>
          </a:p>
        </p:txBody>
      </p:sp>
      <p:sp>
        <p:nvSpPr>
          <p:cNvPr id="128" name="AutoShape 76"/>
          <p:cNvSpPr>
            <a:spLocks/>
          </p:cNvSpPr>
          <p:nvPr/>
        </p:nvSpPr>
        <p:spPr bwMode="auto">
          <a:xfrm>
            <a:off x="6369894" y="2438400"/>
            <a:ext cx="422275" cy="1117600"/>
          </a:xfrm>
          <a:prstGeom prst="borderCallout1">
            <a:avLst>
              <a:gd name="adj1" fmla="val 13333"/>
              <a:gd name="adj2" fmla="val 114287"/>
              <a:gd name="adj3" fmla="val 111504"/>
              <a:gd name="adj4" fmla="val 114287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Experiment 3</a:t>
            </a:r>
            <a:endParaRPr lang="en-US" dirty="0"/>
          </a:p>
        </p:txBody>
      </p:sp>
      <p:sp>
        <p:nvSpPr>
          <p:cNvPr id="129" name="AutoShape 76"/>
          <p:cNvSpPr>
            <a:spLocks/>
          </p:cNvSpPr>
          <p:nvPr/>
        </p:nvSpPr>
        <p:spPr bwMode="auto">
          <a:xfrm>
            <a:off x="5779344" y="2438400"/>
            <a:ext cx="422275" cy="1117600"/>
          </a:xfrm>
          <a:prstGeom prst="borderCallout1">
            <a:avLst>
              <a:gd name="adj1" fmla="val 13333"/>
              <a:gd name="adj2" fmla="val 114287"/>
              <a:gd name="adj3" fmla="val 111504"/>
              <a:gd name="adj4" fmla="val 114287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Demo</a:t>
            </a:r>
          </a:p>
          <a:p>
            <a:pPr algn="l" rtl="0">
              <a:defRPr sz="1000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Data 4</a:t>
            </a:r>
            <a:endParaRPr lang="en-US" dirty="0"/>
          </a:p>
        </p:txBody>
      </p:sp>
      <p:sp>
        <p:nvSpPr>
          <p:cNvPr id="130" name="AutoShape 76"/>
          <p:cNvSpPr>
            <a:spLocks/>
          </p:cNvSpPr>
          <p:nvPr/>
        </p:nvSpPr>
        <p:spPr bwMode="auto">
          <a:xfrm>
            <a:off x="5173338" y="2438400"/>
            <a:ext cx="437731" cy="1117600"/>
          </a:xfrm>
          <a:prstGeom prst="borderCallout1">
            <a:avLst>
              <a:gd name="adj1" fmla="val 13333"/>
              <a:gd name="adj2" fmla="val 114287"/>
              <a:gd name="adj3" fmla="val 111504"/>
              <a:gd name="adj4" fmla="val 114287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Data</a:t>
            </a:r>
            <a:r>
              <a:rPr lang="en-US" b="0" i="0" u="none" strike="noStrike" dirty="0" smtClean="0">
                <a:solidFill>
                  <a:srgbClr val="000000"/>
                </a:solidFill>
                <a:latin typeface="Century Gothic"/>
              </a:rPr>
              <a:t> 3;</a:t>
            </a:r>
          </a:p>
          <a:p>
            <a:pPr algn="l" rtl="0">
              <a:defRPr sz="1000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model1</a:t>
            </a:r>
            <a:endParaRPr lang="en-US" b="0" i="0" u="none" strike="noStrike" dirty="0" smtClean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1" name="AutoShape 76"/>
          <p:cNvSpPr>
            <a:spLocks/>
          </p:cNvSpPr>
          <p:nvPr/>
        </p:nvSpPr>
        <p:spPr bwMode="auto">
          <a:xfrm>
            <a:off x="4598244" y="2438400"/>
            <a:ext cx="422275" cy="1117600"/>
          </a:xfrm>
          <a:prstGeom prst="borderCallout1">
            <a:avLst>
              <a:gd name="adj1" fmla="val 13333"/>
              <a:gd name="adj2" fmla="val 114287"/>
              <a:gd name="adj3" fmla="val 111504"/>
              <a:gd name="adj4" fmla="val 114287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SVM train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/>
              </a:rPr>
              <a:t>and 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test</a:t>
            </a:r>
            <a:endParaRPr lang="en-US" dirty="0"/>
          </a:p>
        </p:txBody>
      </p:sp>
      <p:sp>
        <p:nvSpPr>
          <p:cNvPr id="132" name="AutoShape 76"/>
          <p:cNvSpPr>
            <a:spLocks/>
          </p:cNvSpPr>
          <p:nvPr/>
        </p:nvSpPr>
        <p:spPr bwMode="auto">
          <a:xfrm>
            <a:off x="4007694" y="2438400"/>
            <a:ext cx="422275" cy="1117600"/>
          </a:xfrm>
          <a:prstGeom prst="borderCallout1">
            <a:avLst>
              <a:gd name="adj1" fmla="val 13333"/>
              <a:gd name="adj2" fmla="val 114287"/>
              <a:gd name="adj3" fmla="val 111504"/>
              <a:gd name="adj4" fmla="val 11428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SVM</a:t>
            </a:r>
            <a:endParaRPr lang="en-US" dirty="0"/>
          </a:p>
        </p:txBody>
      </p:sp>
      <p:sp>
        <p:nvSpPr>
          <p:cNvPr id="133" name="AutoShape 76"/>
          <p:cNvSpPr>
            <a:spLocks/>
          </p:cNvSpPr>
          <p:nvPr/>
        </p:nvSpPr>
        <p:spPr bwMode="auto">
          <a:xfrm>
            <a:off x="3417144" y="2438400"/>
            <a:ext cx="422275" cy="1117600"/>
          </a:xfrm>
          <a:prstGeom prst="borderCallout1">
            <a:avLst>
              <a:gd name="adj1" fmla="val 13333"/>
              <a:gd name="adj2" fmla="val 114287"/>
              <a:gd name="adj3" fmla="val 111504"/>
              <a:gd name="adj4" fmla="val 11428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 sz="1000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Experiment 2</a:t>
            </a:r>
            <a:endParaRPr lang="en-US" dirty="0"/>
          </a:p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Data 2</a:t>
            </a:r>
          </a:p>
        </p:txBody>
      </p:sp>
      <p:sp>
        <p:nvSpPr>
          <p:cNvPr id="134" name="AutoShape 76"/>
          <p:cNvSpPr>
            <a:spLocks/>
          </p:cNvSpPr>
          <p:nvPr/>
        </p:nvSpPr>
        <p:spPr bwMode="auto">
          <a:xfrm>
            <a:off x="2826594" y="2438400"/>
            <a:ext cx="422275" cy="1117600"/>
          </a:xfrm>
          <a:prstGeom prst="borderCallout1">
            <a:avLst>
              <a:gd name="adj1" fmla="val 13333"/>
              <a:gd name="adj2" fmla="val 114287"/>
              <a:gd name="adj3" fmla="val 111504"/>
              <a:gd name="adj4" fmla="val 11428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Analyze</a:t>
            </a:r>
            <a:r>
              <a:rPr lang="en-US" b="0" i="0" u="none" strike="noStrike" dirty="0" smtClean="0">
                <a:solidFill>
                  <a:srgbClr val="000000"/>
                </a:solidFill>
                <a:latin typeface="Century Gothic"/>
              </a:rPr>
              <a:t> 1</a:t>
            </a:r>
            <a:endParaRPr lang="en-US" dirty="0"/>
          </a:p>
        </p:txBody>
      </p:sp>
      <p:sp>
        <p:nvSpPr>
          <p:cNvPr id="135" name="AutoShape 76"/>
          <p:cNvSpPr>
            <a:spLocks/>
          </p:cNvSpPr>
          <p:nvPr/>
        </p:nvSpPr>
        <p:spPr bwMode="auto">
          <a:xfrm>
            <a:off x="2236044" y="2438400"/>
            <a:ext cx="422275" cy="1117600"/>
          </a:xfrm>
          <a:prstGeom prst="borderCallout1">
            <a:avLst>
              <a:gd name="adj1" fmla="val 13333"/>
              <a:gd name="adj2" fmla="val 114287"/>
              <a:gd name="adj3" fmla="val 111504"/>
              <a:gd name="adj4" fmla="val 11428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 sz="1000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Experiment 1;</a:t>
            </a:r>
            <a:endParaRPr lang="en-US" dirty="0"/>
          </a:p>
          <a:p>
            <a:pPr algn="l" rtl="0">
              <a:defRPr sz="1000"/>
            </a:pPr>
            <a:endParaRPr lang="en-US" b="0" i="0" u="none" strike="noStrike" baseline="0" dirty="0" smtClean="0">
              <a:solidFill>
                <a:srgbClr val="000000"/>
              </a:solidFill>
              <a:latin typeface="Century Gothic"/>
            </a:endParaRPr>
          </a:p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Data 1;</a:t>
            </a:r>
            <a:endParaRPr lang="en-US" b="0" i="0" u="none" strike="noStrike" baseline="0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6" name="AutoShape 75"/>
          <p:cNvSpPr>
            <a:spLocks/>
          </p:cNvSpPr>
          <p:nvPr/>
        </p:nvSpPr>
        <p:spPr bwMode="auto">
          <a:xfrm>
            <a:off x="2981001" y="4815352"/>
            <a:ext cx="524199" cy="1067121"/>
          </a:xfrm>
          <a:prstGeom prst="borderCallout1">
            <a:avLst>
              <a:gd name="adj1" fmla="val 86815"/>
              <a:gd name="adj2" fmla="val -13333"/>
              <a:gd name="adj3" fmla="val -24595"/>
              <a:gd name="adj4" fmla="val -13333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err="1" smtClean="0">
                <a:solidFill>
                  <a:srgbClr val="000000"/>
                </a:solidFill>
                <a:latin typeface="Century Gothic"/>
              </a:rPr>
              <a:t>Obiect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entury Gothic"/>
              </a:rPr>
              <a:t>Model Package</a:t>
            </a:r>
            <a:endParaRPr lang="en-US" dirty="0"/>
          </a:p>
        </p:txBody>
      </p:sp>
      <p:sp>
        <p:nvSpPr>
          <p:cNvPr id="137" name="AutoShape 75"/>
          <p:cNvSpPr>
            <a:spLocks/>
          </p:cNvSpPr>
          <p:nvPr/>
        </p:nvSpPr>
        <p:spPr bwMode="auto">
          <a:xfrm>
            <a:off x="3571551" y="4815352"/>
            <a:ext cx="420687" cy="1067121"/>
          </a:xfrm>
          <a:prstGeom prst="borderCallout1">
            <a:avLst>
              <a:gd name="adj1" fmla="val 86815"/>
              <a:gd name="adj2" fmla="val -13333"/>
              <a:gd name="adj3" fmla="val -24595"/>
              <a:gd name="adj4" fmla="val -13333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entury Gothic"/>
              </a:rPr>
              <a:t>1. 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UI</a:t>
            </a:r>
            <a:endParaRPr lang="en-US" b="0" i="0" u="none" strike="noStrike" baseline="0" dirty="0">
              <a:solidFill>
                <a:srgbClr val="000000"/>
              </a:solidFill>
              <a:latin typeface="Century Gothic"/>
            </a:endParaRPr>
          </a:p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2.Persistence</a:t>
            </a:r>
            <a:endParaRPr lang="en-US" dirty="0"/>
          </a:p>
        </p:txBody>
      </p:sp>
      <p:sp>
        <p:nvSpPr>
          <p:cNvPr id="138" name="AutoShape 75"/>
          <p:cNvSpPr>
            <a:spLocks/>
          </p:cNvSpPr>
          <p:nvPr/>
        </p:nvSpPr>
        <p:spPr bwMode="auto">
          <a:xfrm>
            <a:off x="4162101" y="4815352"/>
            <a:ext cx="420687" cy="1067121"/>
          </a:xfrm>
          <a:prstGeom prst="borderCallout1">
            <a:avLst>
              <a:gd name="adj1" fmla="val 86815"/>
              <a:gd name="adj2" fmla="val -13333"/>
              <a:gd name="adj3" fmla="val -24595"/>
              <a:gd name="adj4" fmla="val -13333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entury Gothic"/>
              </a:rPr>
              <a:t>1.domain layer</a:t>
            </a:r>
          </a:p>
          <a:p>
            <a:pPr algn="l" rtl="0">
              <a:defRPr sz="1000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entury Gothic"/>
              </a:rPr>
              <a:t>2.VLCJ 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framework</a:t>
            </a:r>
            <a:endParaRPr lang="en-US" b="0" i="0" u="none" strike="noStrike" baseline="0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9" name="AutoShape 75"/>
          <p:cNvSpPr>
            <a:spLocks/>
          </p:cNvSpPr>
          <p:nvPr/>
        </p:nvSpPr>
        <p:spPr bwMode="auto">
          <a:xfrm>
            <a:off x="4752651" y="4815352"/>
            <a:ext cx="420687" cy="1067121"/>
          </a:xfrm>
          <a:prstGeom prst="borderCallout1">
            <a:avLst>
              <a:gd name="adj1" fmla="val 86815"/>
              <a:gd name="adj2" fmla="val -13333"/>
              <a:gd name="adj3" fmla="val -24595"/>
              <a:gd name="adj4" fmla="val -13333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Visualizer UI</a:t>
            </a:r>
            <a:endParaRPr lang="en-US" dirty="0"/>
          </a:p>
        </p:txBody>
      </p:sp>
      <p:sp>
        <p:nvSpPr>
          <p:cNvPr id="140" name="AutoShape 75"/>
          <p:cNvSpPr>
            <a:spLocks/>
          </p:cNvSpPr>
          <p:nvPr/>
        </p:nvSpPr>
        <p:spPr bwMode="auto">
          <a:xfrm>
            <a:off x="5343201" y="4815352"/>
            <a:ext cx="420687" cy="1067121"/>
          </a:xfrm>
          <a:prstGeom prst="borderCallout1">
            <a:avLst>
              <a:gd name="adj1" fmla="val 86815"/>
              <a:gd name="adj2" fmla="val -13333"/>
              <a:gd name="adj3" fmla="val -24595"/>
              <a:gd name="adj4" fmla="val -13333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entury Gothic"/>
              </a:rPr>
              <a:t>1.database</a:t>
            </a:r>
          </a:p>
          <a:p>
            <a:pPr algn="l" rtl="0">
              <a:defRPr sz="1000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Century Gothic"/>
              </a:rPr>
              <a:t>2.analyzer</a:t>
            </a:r>
          </a:p>
          <a:p>
            <a:pPr algn="l" rtl="0">
              <a:defRPr sz="1000"/>
            </a:pPr>
            <a:endParaRPr lang="en-US" dirty="0"/>
          </a:p>
        </p:txBody>
      </p:sp>
      <p:sp>
        <p:nvSpPr>
          <p:cNvPr id="141" name="AutoShape 75"/>
          <p:cNvSpPr>
            <a:spLocks/>
          </p:cNvSpPr>
          <p:nvPr/>
        </p:nvSpPr>
        <p:spPr bwMode="auto">
          <a:xfrm>
            <a:off x="5933751" y="4815352"/>
            <a:ext cx="420687" cy="1067121"/>
          </a:xfrm>
          <a:prstGeom prst="borderCallout1">
            <a:avLst>
              <a:gd name="adj1" fmla="val 86815"/>
              <a:gd name="adj2" fmla="val -13333"/>
              <a:gd name="adj3" fmla="val -24595"/>
              <a:gd name="adj4" fmla="val -13333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>
                <a:solidFill>
                  <a:srgbClr val="000000"/>
                </a:solidFill>
                <a:latin typeface="Century Gothic"/>
              </a:rPr>
              <a:t>Demo</a:t>
            </a:r>
            <a:endParaRPr lang="en-US"/>
          </a:p>
        </p:txBody>
      </p:sp>
      <p:sp>
        <p:nvSpPr>
          <p:cNvPr id="142" name="AutoShape 75"/>
          <p:cNvSpPr>
            <a:spLocks/>
          </p:cNvSpPr>
          <p:nvPr/>
        </p:nvSpPr>
        <p:spPr bwMode="auto">
          <a:xfrm>
            <a:off x="6468738" y="4815352"/>
            <a:ext cx="608013" cy="1067121"/>
          </a:xfrm>
          <a:prstGeom prst="borderCallout1">
            <a:avLst>
              <a:gd name="adj1" fmla="val 86815"/>
              <a:gd name="adj2" fmla="val -13333"/>
              <a:gd name="adj3" fmla="val -24595"/>
              <a:gd name="adj4" fmla="val -13333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Receptor</a:t>
            </a:r>
            <a:endParaRPr lang="en-US" b="0" i="0" u="none" strike="noStrike" baseline="0" dirty="0">
              <a:solidFill>
                <a:srgbClr val="000000"/>
              </a:solidFill>
              <a:latin typeface="Century Gothic"/>
            </a:endParaRPr>
          </a:p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Recorder</a:t>
            </a:r>
            <a:endParaRPr lang="en-US" b="0" i="0" u="none" strike="noStrike" baseline="0" dirty="0">
              <a:solidFill>
                <a:srgbClr val="000000"/>
              </a:solidFill>
              <a:latin typeface="Century Gothic"/>
            </a:endParaRPr>
          </a:p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Reporter</a:t>
            </a:r>
            <a:endParaRPr lang="en-US" b="0" i="0" u="none" strike="noStrike" baseline="0" dirty="0">
              <a:solidFill>
                <a:srgbClr val="000000"/>
              </a:solidFill>
              <a:latin typeface="Century Gothic"/>
            </a:endParaRPr>
          </a:p>
          <a:p>
            <a:pPr algn="l" rtl="0">
              <a:defRPr sz="1000"/>
            </a:pPr>
            <a:r>
              <a:rPr lang="en-US" b="0" i="0" u="none" strike="noStrike" baseline="0" dirty="0" err="1" smtClean="0">
                <a:solidFill>
                  <a:srgbClr val="000000"/>
                </a:solidFill>
                <a:latin typeface="Century Gothic"/>
              </a:rPr>
              <a:t>LinkedBlockingDeque</a:t>
            </a:r>
            <a:endParaRPr lang="en-US" dirty="0"/>
          </a:p>
        </p:txBody>
      </p:sp>
      <p:sp>
        <p:nvSpPr>
          <p:cNvPr id="143" name="AutoShape 75"/>
          <p:cNvSpPr>
            <a:spLocks/>
          </p:cNvSpPr>
          <p:nvPr/>
        </p:nvSpPr>
        <p:spPr bwMode="auto">
          <a:xfrm>
            <a:off x="7114851" y="4815352"/>
            <a:ext cx="420687" cy="1067121"/>
          </a:xfrm>
          <a:prstGeom prst="borderCallout1">
            <a:avLst>
              <a:gd name="adj1" fmla="val 86815"/>
              <a:gd name="adj2" fmla="val -13333"/>
              <a:gd name="adj3" fmla="val -24595"/>
              <a:gd name="adj4" fmla="val -13333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>
                <a:solidFill>
                  <a:srgbClr val="000000"/>
                </a:solidFill>
                <a:latin typeface="Century Gothic"/>
              </a:rPr>
              <a:t>FileUpload</a:t>
            </a:r>
            <a:endParaRPr lang="en-US"/>
          </a:p>
        </p:txBody>
      </p:sp>
      <p:sp>
        <p:nvSpPr>
          <p:cNvPr id="144" name="AutoShape 75"/>
          <p:cNvSpPr>
            <a:spLocks/>
          </p:cNvSpPr>
          <p:nvPr/>
        </p:nvSpPr>
        <p:spPr bwMode="auto">
          <a:xfrm>
            <a:off x="7648107" y="4815352"/>
            <a:ext cx="420687" cy="1067121"/>
          </a:xfrm>
          <a:prstGeom prst="borderCallout1">
            <a:avLst>
              <a:gd name="adj1" fmla="val 86815"/>
              <a:gd name="adj2" fmla="val -13333"/>
              <a:gd name="adj3" fmla="val -24595"/>
              <a:gd name="adj4" fmla="val -13333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Century Gothic"/>
              </a:rPr>
              <a:t>new pipeline</a:t>
            </a:r>
            <a:endParaRPr lang="en-US" dirty="0"/>
          </a:p>
        </p:txBody>
      </p:sp>
      <p:sp>
        <p:nvSpPr>
          <p:cNvPr id="145" name="AutoShape 75"/>
          <p:cNvSpPr>
            <a:spLocks/>
          </p:cNvSpPr>
          <p:nvPr/>
        </p:nvSpPr>
        <p:spPr bwMode="auto">
          <a:xfrm>
            <a:off x="8224370" y="4815352"/>
            <a:ext cx="420687" cy="1067121"/>
          </a:xfrm>
          <a:prstGeom prst="borderCallout1">
            <a:avLst>
              <a:gd name="adj1" fmla="val 86815"/>
              <a:gd name="adj2" fmla="val -13333"/>
              <a:gd name="adj3" fmla="val -24595"/>
              <a:gd name="adj4" fmla="val -13333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xmlns:mc="http://schemas.openxmlformats.org/markup-compatibility/2006" xmlns:a14="http://schemas.microsoft.com/office/drawing/2010/main" val="5F5F5F" mc:Ignorable="a14" a14:legacySpreadsheetColorIndex="63"/>
            </a:solidFill>
            <a:miter lim="800000"/>
            <a:headEnd/>
            <a:tailEnd/>
          </a:ln>
        </p:spPr>
        <p:txBody>
          <a:bodyPr wrap="square" lIns="27432" tIns="32004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b="0" i="0" u="none" strike="noStrike" baseline="0">
                <a:solidFill>
                  <a:srgbClr val="000000"/>
                </a:solidFill>
                <a:latin typeface="Century Gothic"/>
              </a:rPr>
              <a:t>final report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6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059964" y="489136"/>
            <a:ext cx="6911047" cy="60236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zh-CN" dirty="0"/>
              <a:t>Project </a:t>
            </a:r>
            <a:r>
              <a:rPr lang="zh-CN" dirty="0" smtClean="0"/>
              <a:t>Reflection</a:t>
            </a:r>
            <a:r>
              <a:rPr lang="en-US" altLang="zh-CN" dirty="0" smtClean="0"/>
              <a:t>:</a:t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smtClean="0"/>
              <a:t>what </a:t>
            </a:r>
            <a:r>
              <a:rPr lang="en-US" altLang="zh-CN" dirty="0" smtClean="0"/>
              <a:t>we learn</a:t>
            </a:r>
            <a:endParaRPr lang="zh-CN" dirty="0"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2059964" y="1017873"/>
            <a:ext cx="3605937" cy="2327700"/>
          </a:xfrm>
          <a:prstGeom prst="rect">
            <a:avLst/>
          </a:prstGeom>
          <a:solidFill>
            <a:srgbClr val="FFF2CC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zh-CN" sz="1800" b="1" dirty="0">
                <a:solidFill>
                  <a:srgbClr val="000000"/>
                </a:solidFill>
              </a:rPr>
              <a:t>for the experiment design:</a:t>
            </a:r>
          </a:p>
          <a:p>
            <a:pPr lvl="0" rtl="0">
              <a:buNone/>
            </a:pPr>
            <a:r>
              <a:rPr lang="zh-CN" sz="1800" dirty="0" smtClean="0"/>
              <a:t>set </a:t>
            </a:r>
            <a:r>
              <a:rPr lang="zh-CN" sz="1800" dirty="0"/>
              <a:t>the baseline of experiment.</a:t>
            </a:r>
          </a:p>
          <a:p>
            <a:pPr lvl="0" rtl="0">
              <a:buNone/>
            </a:pPr>
            <a:r>
              <a:rPr lang="zh-CN" sz="1800" dirty="0" smtClean="0"/>
              <a:t>design </a:t>
            </a:r>
            <a:r>
              <a:rPr lang="zh-CN" sz="1800" dirty="0"/>
              <a:t>the experiment.</a:t>
            </a:r>
          </a:p>
          <a:p>
            <a:pPr lvl="0" rtl="0">
              <a:buNone/>
            </a:pPr>
            <a:r>
              <a:rPr lang="zh-CN" sz="1800" dirty="0" smtClean="0"/>
              <a:t>collect </a:t>
            </a:r>
            <a:r>
              <a:rPr lang="zh-CN" sz="1800" dirty="0"/>
              <a:t>useful data.</a:t>
            </a:r>
          </a:p>
          <a:p>
            <a:pPr lvl="0" rtl="0">
              <a:buNone/>
            </a:pPr>
            <a:r>
              <a:rPr lang="zh-CN" sz="1800" dirty="0" smtClean="0"/>
              <a:t>filter </a:t>
            </a:r>
            <a:r>
              <a:rPr lang="zh-CN" sz="1800" dirty="0"/>
              <a:t>the data.</a:t>
            </a:r>
          </a:p>
          <a:p>
            <a:endParaRPr lang="zh-CN" sz="1800" dirty="0"/>
          </a:p>
        </p:txBody>
      </p:sp>
      <p:sp>
        <p:nvSpPr>
          <p:cNvPr id="262" name="Shape 262"/>
          <p:cNvSpPr txBox="1"/>
          <p:nvPr/>
        </p:nvSpPr>
        <p:spPr>
          <a:xfrm>
            <a:off x="5665900" y="1017873"/>
            <a:ext cx="3478099" cy="2327700"/>
          </a:xfrm>
          <a:prstGeom prst="rect">
            <a:avLst/>
          </a:prstGeom>
          <a:solidFill>
            <a:srgbClr val="D9EAD3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zh-CN" sz="1800" b="1" dirty="0">
                <a:solidFill>
                  <a:schemeClr val="dk1"/>
                </a:solidFill>
              </a:rPr>
              <a:t>for the analyze part: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use </a:t>
            </a:r>
            <a:r>
              <a:rPr lang="zh-CN" sz="1800" dirty="0">
                <a:solidFill>
                  <a:schemeClr val="dk1"/>
                </a:solidFill>
              </a:rPr>
              <a:t>cross-validation.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use </a:t>
            </a:r>
            <a:r>
              <a:rPr lang="zh-CN" sz="1800" dirty="0">
                <a:solidFill>
                  <a:schemeClr val="dk1"/>
                </a:solidFill>
              </a:rPr>
              <a:t>different algrithom.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compare </a:t>
            </a:r>
            <a:r>
              <a:rPr lang="zh-CN" sz="1800" dirty="0">
                <a:solidFill>
                  <a:schemeClr val="dk1"/>
                </a:solidFill>
              </a:rPr>
              <a:t>the results.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-695155" y="4436600"/>
            <a:ext cx="9880800" cy="19682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2059964" y="3345573"/>
            <a:ext cx="7137728" cy="3475797"/>
          </a:xfrm>
          <a:prstGeom prst="rect">
            <a:avLst/>
          </a:prstGeom>
          <a:solidFill>
            <a:srgbClr val="F4CCCC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zh-CN" sz="1800" b="1" dirty="0">
                <a:solidFill>
                  <a:schemeClr val="dk1"/>
                </a:solidFill>
              </a:rPr>
              <a:t>for the software design part:</a:t>
            </a:r>
          </a:p>
          <a:p>
            <a:pPr lvl="0" rtl="0">
              <a:spcBef>
                <a:spcPts val="600"/>
              </a:spcBef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design </a:t>
            </a:r>
            <a:r>
              <a:rPr lang="zh-CN" sz="1800" dirty="0">
                <a:solidFill>
                  <a:schemeClr val="dk1"/>
                </a:solidFill>
              </a:rPr>
              <a:t>the use case.</a:t>
            </a:r>
          </a:p>
          <a:p>
            <a:pPr lvl="0" rtl="0">
              <a:spcBef>
                <a:spcPts val="600"/>
              </a:spcBef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design </a:t>
            </a:r>
            <a:r>
              <a:rPr lang="zh-CN" sz="1800" dirty="0">
                <a:solidFill>
                  <a:schemeClr val="dk1"/>
                </a:solidFill>
              </a:rPr>
              <a:t>the information flow.</a:t>
            </a:r>
          </a:p>
          <a:p>
            <a:pPr lvl="0" rtl="0">
              <a:spcBef>
                <a:spcPts val="600"/>
              </a:spcBef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accomplish </a:t>
            </a:r>
            <a:r>
              <a:rPr lang="zh-CN" sz="1800" dirty="0">
                <a:solidFill>
                  <a:schemeClr val="dk1"/>
                </a:solidFill>
              </a:rPr>
              <a:t>the work from one milestone to the other milestone.</a:t>
            </a:r>
          </a:p>
          <a:p>
            <a:pPr lvl="0" rtl="0">
              <a:spcBef>
                <a:spcPts val="600"/>
              </a:spcBef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use </a:t>
            </a:r>
            <a:r>
              <a:rPr lang="zh-CN" sz="1800" dirty="0">
                <a:solidFill>
                  <a:schemeClr val="dk1"/>
                </a:solidFill>
              </a:rPr>
              <a:t>Agile to manager our project.</a:t>
            </a:r>
          </a:p>
          <a:p>
            <a:pPr lvl="0" rtl="0">
              <a:spcBef>
                <a:spcPts val="600"/>
              </a:spcBef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use </a:t>
            </a:r>
            <a:r>
              <a:rPr lang="zh-CN" sz="1800" dirty="0">
                <a:solidFill>
                  <a:schemeClr val="dk1"/>
                </a:solidFill>
              </a:rPr>
              <a:t>the design pattern to improve the coherence from module to module.</a:t>
            </a:r>
          </a:p>
          <a:p>
            <a:pPr lvl="0" rtl="0">
              <a:spcBef>
                <a:spcPts val="600"/>
              </a:spcBef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use </a:t>
            </a:r>
            <a:r>
              <a:rPr lang="zh-CN" sz="1800" dirty="0">
                <a:solidFill>
                  <a:schemeClr val="dk1"/>
                </a:solidFill>
              </a:rPr>
              <a:t>LinkedBlockingDeque to solve the different update pace between different data.</a:t>
            </a:r>
          </a:p>
          <a:p>
            <a:endParaRPr lang="zh-CN" sz="1800" dirty="0">
              <a:solidFill>
                <a:schemeClr val="dk1"/>
              </a:solidFill>
            </a:endParaRPr>
          </a:p>
        </p:txBody>
      </p:sp>
      <p:sp>
        <p:nvSpPr>
          <p:cNvPr id="7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  <a:endParaRPr lang="en-US" sz="2000" dirty="0" smtClean="0"/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build="p" animBg="1"/>
      <p:bldP spid="262" grpId="0" animBg="1"/>
      <p:bldP spid="26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059964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zh-CN" dirty="0"/>
              <a:t>Project </a:t>
            </a:r>
            <a:r>
              <a:rPr lang="zh-CN" dirty="0" smtClean="0"/>
              <a:t>Reflection</a:t>
            </a:r>
            <a:r>
              <a:rPr lang="en-US" altLang="zh-CN" dirty="0" smtClean="0"/>
              <a:t>: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sz="2400" dirty="0" smtClean="0"/>
              <a:t>where </a:t>
            </a:r>
            <a:r>
              <a:rPr lang="en-US" altLang="zh-CN" sz="2400" dirty="0" smtClean="0"/>
              <a:t>we made mistakes</a:t>
            </a:r>
            <a:endParaRPr lang="zh-CN" sz="2400" dirty="0"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2059964" y="1343475"/>
            <a:ext cx="3576543" cy="49510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zh-CN" sz="1800" b="1" dirty="0">
                <a:solidFill>
                  <a:srgbClr val="000000"/>
                </a:solidFill>
              </a:rPr>
              <a:t>for the </a:t>
            </a:r>
            <a:r>
              <a:rPr lang="en-US" altLang="zh-CN" sz="1800" b="1" dirty="0" smtClean="0">
                <a:solidFill>
                  <a:srgbClr val="000000"/>
                </a:solidFill>
              </a:rPr>
              <a:t>research part</a:t>
            </a:r>
            <a:r>
              <a:rPr lang="zh-CN" sz="1800" b="1" dirty="0" smtClean="0">
                <a:solidFill>
                  <a:srgbClr val="000000"/>
                </a:solidFill>
              </a:rPr>
              <a:t>:</a:t>
            </a:r>
            <a:endParaRPr lang="en-US" altLang="zh-CN" sz="1800" b="1" dirty="0" smtClean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1.we </a:t>
            </a:r>
            <a:r>
              <a:rPr lang="en-US" altLang="zh-CN" sz="1800" dirty="0">
                <a:solidFill>
                  <a:srgbClr val="000000"/>
                </a:solidFill>
              </a:rPr>
              <a:t>arrange the videos in a certain </a:t>
            </a:r>
            <a:r>
              <a:rPr lang="en-US" altLang="zh-CN" sz="1800" dirty="0" smtClean="0">
                <a:solidFill>
                  <a:srgbClr val="000000"/>
                </a:solidFill>
              </a:rPr>
              <a:t>sequence</a:t>
            </a:r>
          </a:p>
          <a:p>
            <a:pPr marL="0" lvl="0" indent="0"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  changed-------- random</a:t>
            </a:r>
          </a:p>
          <a:p>
            <a:pPr marL="0" lvl="0" indent="0">
              <a:buNone/>
            </a:pPr>
            <a:endParaRPr lang="en-US" altLang="zh-CN" sz="180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2. we did not add relaxing </a:t>
            </a:r>
            <a:r>
              <a:rPr lang="en-US" altLang="zh-CN" sz="1800" dirty="0" smtClean="0">
                <a:solidFill>
                  <a:srgbClr val="000000"/>
                </a:solidFill>
              </a:rPr>
              <a:t>period</a:t>
            </a:r>
          </a:p>
          <a:p>
            <a:pPr marL="0" lvl="0" indent="0"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</a:rPr>
              <a:t>  changed--------add</a:t>
            </a:r>
            <a:endParaRPr lang="zh-CN" sz="1800" dirty="0">
              <a:solidFill>
                <a:srgbClr val="000000"/>
              </a:solidFill>
            </a:endParaRPr>
          </a:p>
          <a:p>
            <a:endParaRPr lang="zh-CN" sz="1800" dirty="0"/>
          </a:p>
        </p:txBody>
      </p:sp>
      <p:sp>
        <p:nvSpPr>
          <p:cNvPr id="262" name="Shape 262"/>
          <p:cNvSpPr txBox="1"/>
          <p:nvPr/>
        </p:nvSpPr>
        <p:spPr>
          <a:xfrm>
            <a:off x="5551932" y="1343475"/>
            <a:ext cx="3592068" cy="4951020"/>
          </a:xfrm>
          <a:prstGeom prst="rect">
            <a:avLst/>
          </a:prstGeom>
          <a:solidFill>
            <a:srgbClr val="D9EAD3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zh-CN" sz="1800" b="1" dirty="0">
                <a:solidFill>
                  <a:schemeClr val="dk1"/>
                </a:solidFill>
              </a:rPr>
              <a:t>for the </a:t>
            </a:r>
            <a:r>
              <a:rPr lang="en-US" altLang="zh-CN" sz="1800" b="1" dirty="0" smtClean="0">
                <a:solidFill>
                  <a:schemeClr val="dk1"/>
                </a:solidFill>
              </a:rPr>
              <a:t>software</a:t>
            </a:r>
            <a:r>
              <a:rPr lang="zh-CN" sz="1800" b="1" dirty="0" smtClean="0">
                <a:solidFill>
                  <a:schemeClr val="dk1"/>
                </a:solidFill>
              </a:rPr>
              <a:t> </a:t>
            </a:r>
            <a:r>
              <a:rPr lang="zh-CN" sz="1800" b="1" dirty="0">
                <a:solidFill>
                  <a:schemeClr val="dk1"/>
                </a:solidFill>
              </a:rPr>
              <a:t>part: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use </a:t>
            </a:r>
            <a:r>
              <a:rPr lang="zh-CN" sz="1800" dirty="0">
                <a:solidFill>
                  <a:schemeClr val="dk1"/>
                </a:solidFill>
              </a:rPr>
              <a:t>cross-validation.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use </a:t>
            </a:r>
            <a:r>
              <a:rPr lang="zh-CN" sz="1800" dirty="0">
                <a:solidFill>
                  <a:schemeClr val="dk1"/>
                </a:solidFill>
              </a:rPr>
              <a:t>different algrithom.</a:t>
            </a: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zh-CN" sz="1800" dirty="0" smtClean="0">
                <a:solidFill>
                  <a:schemeClr val="dk1"/>
                </a:solidFill>
              </a:rPr>
              <a:t>compare </a:t>
            </a:r>
            <a:r>
              <a:rPr lang="zh-CN" sz="1800" dirty="0">
                <a:solidFill>
                  <a:schemeClr val="dk1"/>
                </a:solidFill>
              </a:rPr>
              <a:t>the results.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-695155" y="4436600"/>
            <a:ext cx="9880800" cy="19682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6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70850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2084010" y="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zh-CN" dirty="0"/>
              <a:t>Project </a:t>
            </a:r>
            <a:r>
              <a:rPr lang="zh-CN" dirty="0" smtClean="0"/>
              <a:t>Reflection</a:t>
            </a:r>
            <a:r>
              <a:rPr lang="en-US" altLang="zh-CN" dirty="0" smtClean="0"/>
              <a:t>: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things </a:t>
            </a:r>
            <a:r>
              <a:rPr lang="en-US" altLang="zh-CN" sz="2400" dirty="0" smtClean="0"/>
              <a:t>need to do</a:t>
            </a:r>
            <a:endParaRPr lang="zh-CN" sz="2400" dirty="0"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2084010" y="1343473"/>
            <a:ext cx="3581892" cy="49510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zh-CN" sz="1800" b="1" dirty="0">
                <a:solidFill>
                  <a:srgbClr val="000000"/>
                </a:solidFill>
              </a:rPr>
              <a:t>for the </a:t>
            </a:r>
            <a:r>
              <a:rPr lang="en-US" altLang="zh-CN" sz="1800" b="1" dirty="0" smtClean="0">
                <a:solidFill>
                  <a:srgbClr val="000000"/>
                </a:solidFill>
              </a:rPr>
              <a:t>research part</a:t>
            </a:r>
            <a:r>
              <a:rPr lang="zh-CN" sz="1800" b="1" dirty="0" smtClean="0">
                <a:solidFill>
                  <a:srgbClr val="000000"/>
                </a:solidFill>
              </a:rPr>
              <a:t>:</a:t>
            </a:r>
            <a:endParaRPr lang="en-US" altLang="zh-CN" sz="1800" b="1" dirty="0" smtClean="0">
              <a:solidFill>
                <a:srgbClr val="000000"/>
              </a:solidFill>
            </a:endParaRPr>
          </a:p>
          <a:p>
            <a:pPr lvl="0" rtl="0">
              <a:buNone/>
            </a:pPr>
            <a:endParaRPr lang="en-US" altLang="zh-CN" sz="1800" b="1" dirty="0">
              <a:solidFill>
                <a:srgbClr val="000000"/>
              </a:solidFill>
            </a:endParaRPr>
          </a:p>
          <a:p>
            <a:pPr lvl="0">
              <a:buAutoNum type="arabicPeriod"/>
            </a:pPr>
            <a:r>
              <a:rPr lang="en-US" altLang="zh-CN" sz="1800" b="1" dirty="0" smtClean="0">
                <a:solidFill>
                  <a:srgbClr val="000000"/>
                </a:solidFill>
              </a:rPr>
              <a:t>we </a:t>
            </a:r>
            <a:r>
              <a:rPr lang="en-US" altLang="zh-CN" sz="1800" b="1" dirty="0">
                <a:solidFill>
                  <a:srgbClr val="000000"/>
                </a:solidFill>
              </a:rPr>
              <a:t>did not record the relaxing </a:t>
            </a:r>
            <a:r>
              <a:rPr lang="en-US" altLang="zh-CN" sz="1800" b="1" dirty="0" smtClean="0">
                <a:solidFill>
                  <a:srgbClr val="000000"/>
                </a:solidFill>
              </a:rPr>
              <a:t>period</a:t>
            </a:r>
          </a:p>
          <a:p>
            <a:pPr lvl="0">
              <a:buAutoNum type="arabicPeriod"/>
            </a:pPr>
            <a:r>
              <a:rPr lang="en-US" altLang="zh-CN" sz="1800" b="1">
                <a:solidFill>
                  <a:srgbClr val="000000"/>
                </a:solidFill>
              </a:rPr>
              <a:t>we label all the signals in one video the same</a:t>
            </a:r>
            <a:endParaRPr lang="zh-CN" sz="1800" b="1" dirty="0">
              <a:solidFill>
                <a:srgbClr val="000000"/>
              </a:solidFill>
            </a:endParaRPr>
          </a:p>
          <a:p>
            <a:endParaRPr lang="zh-CN" sz="1800" dirty="0"/>
          </a:p>
        </p:txBody>
      </p:sp>
      <p:sp>
        <p:nvSpPr>
          <p:cNvPr id="262" name="Shape 262"/>
          <p:cNvSpPr txBox="1"/>
          <p:nvPr/>
        </p:nvSpPr>
        <p:spPr>
          <a:xfrm>
            <a:off x="5665902" y="1343474"/>
            <a:ext cx="3519743" cy="4951020"/>
          </a:xfrm>
          <a:prstGeom prst="rect">
            <a:avLst/>
          </a:prstGeom>
          <a:solidFill>
            <a:srgbClr val="D9EAD3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zh-CN" sz="1800" b="1" dirty="0">
                <a:solidFill>
                  <a:schemeClr val="dk1"/>
                </a:solidFill>
              </a:rPr>
              <a:t>for the </a:t>
            </a:r>
            <a:r>
              <a:rPr lang="en-US" altLang="zh-CN" sz="1800" b="1" dirty="0" smtClean="0">
                <a:solidFill>
                  <a:schemeClr val="dk1"/>
                </a:solidFill>
              </a:rPr>
              <a:t>software</a:t>
            </a:r>
            <a:r>
              <a:rPr lang="zh-CN" sz="1800" b="1" dirty="0" smtClean="0">
                <a:solidFill>
                  <a:schemeClr val="dk1"/>
                </a:solidFill>
              </a:rPr>
              <a:t> </a:t>
            </a:r>
            <a:r>
              <a:rPr lang="zh-CN" sz="1800" b="1" dirty="0">
                <a:solidFill>
                  <a:schemeClr val="dk1"/>
                </a:solidFill>
              </a:rPr>
              <a:t>part</a:t>
            </a:r>
            <a:r>
              <a:rPr lang="zh-CN" sz="1800" b="1" dirty="0" smtClean="0">
                <a:solidFill>
                  <a:schemeClr val="dk1"/>
                </a:solidFill>
              </a:rPr>
              <a:t>:</a:t>
            </a:r>
            <a:endParaRPr lang="en-US" altLang="zh-CN" sz="1800" b="1" dirty="0" smtClean="0">
              <a:solidFill>
                <a:schemeClr val="dk1"/>
              </a:solidFill>
            </a:endParaRPr>
          </a:p>
          <a:p>
            <a:pPr lvl="0" rtl="0">
              <a:spcBef>
                <a:spcPts val="600"/>
              </a:spcBef>
              <a:buClr>
                <a:srgbClr val="000000"/>
              </a:buClr>
              <a:buSzPct val="61111"/>
              <a:buFont typeface="Arial"/>
              <a:buNone/>
            </a:pPr>
            <a:endParaRPr lang="zh-CN" sz="1800" b="1" dirty="0">
              <a:solidFill>
                <a:schemeClr val="dk1"/>
              </a:solidFill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-695155" y="4436600"/>
            <a:ext cx="9880800" cy="19682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6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06002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2122144" y="16067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zh-CN" dirty="0">
                <a:solidFill>
                  <a:srgbClr val="000000"/>
                </a:solidFill>
              </a:rPr>
              <a:t>Future </a:t>
            </a:r>
            <a:r>
              <a:rPr lang="zh-CN" dirty="0" smtClean="0">
                <a:solidFill>
                  <a:srgbClr val="000000"/>
                </a:solidFill>
              </a:rPr>
              <a:t>perspective</a:t>
            </a:r>
            <a:r>
              <a:rPr lang="en-US" altLang="zh-CN" dirty="0" smtClean="0">
                <a:solidFill>
                  <a:srgbClr val="000000"/>
                </a:solidFill>
              </a:rPr>
              <a:t>:</a:t>
            </a:r>
            <a:br>
              <a:rPr lang="en-US" altLang="zh-CN" dirty="0" smtClean="0">
                <a:solidFill>
                  <a:srgbClr val="000000"/>
                </a:solidFill>
              </a:rPr>
            </a:br>
            <a:r>
              <a:rPr lang="en-US" altLang="zh-CN" dirty="0" smtClean="0">
                <a:solidFill>
                  <a:srgbClr val="000000"/>
                </a:solidFill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</a:rPr>
              <a:t>Recent plan</a:t>
            </a:r>
            <a:endParaRPr lang="zh-CN" dirty="0">
              <a:solidFill>
                <a:srgbClr val="000000"/>
              </a:solidFill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2122144" y="1666784"/>
            <a:ext cx="3614454" cy="4928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zh-CN" sz="1800" b="1" dirty="0">
                <a:solidFill>
                  <a:srgbClr val="000000"/>
                </a:solidFill>
              </a:rPr>
              <a:t>Recent plan technology part</a:t>
            </a:r>
            <a:r>
              <a:rPr lang="zh-CN" sz="1800" b="1" dirty="0" smtClean="0">
                <a:solidFill>
                  <a:srgbClr val="000000"/>
                </a:solidFill>
              </a:rPr>
              <a:t>:</a:t>
            </a:r>
            <a:endParaRPr lang="en-US" altLang="zh-CN" sz="1800" b="1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zh-CN" altLang="zh-CN" sz="1800" dirty="0"/>
              <a:t>1. improve the precise</a:t>
            </a:r>
          </a:p>
          <a:p>
            <a:pPr>
              <a:buNone/>
            </a:pPr>
            <a:r>
              <a:rPr lang="zh-CN" altLang="zh-CN" sz="1800" dirty="0"/>
              <a:t>2. collect more data </a:t>
            </a:r>
          </a:p>
          <a:p>
            <a:pPr>
              <a:buNone/>
            </a:pPr>
            <a:r>
              <a:rPr lang="zh-CN" altLang="zh-CN" sz="1800" dirty="0"/>
              <a:t>3. cluster the people by their age, </a:t>
            </a:r>
            <a:r>
              <a:rPr lang="en-US" altLang="zh-CN" sz="1800" dirty="0" smtClean="0"/>
              <a:t>gender</a:t>
            </a:r>
          </a:p>
          <a:p>
            <a:pPr>
              <a:buNone/>
            </a:pPr>
            <a:r>
              <a:rPr lang="en-US" altLang="zh-CN" sz="1800" dirty="0" smtClean="0"/>
              <a:t>4. Do the data mining according to our data to find out other function that can contribute to the research or application area</a:t>
            </a:r>
          </a:p>
          <a:p>
            <a:pPr>
              <a:buNone/>
            </a:pPr>
            <a:r>
              <a:rPr lang="en-US" altLang="zh-CN" sz="1800" dirty="0" smtClean="0"/>
              <a:t>5.Store the data into the database which will be convenient for teachers or students to use</a:t>
            </a:r>
          </a:p>
          <a:p>
            <a:pPr>
              <a:buNone/>
            </a:pPr>
            <a:r>
              <a:rPr lang="en-US" altLang="zh-CN" sz="1800" dirty="0" smtClean="0"/>
              <a:t>6. web-based </a:t>
            </a:r>
            <a:endParaRPr lang="zh-CN" altLang="zh-CN" sz="1800" dirty="0"/>
          </a:p>
        </p:txBody>
      </p:sp>
      <p:sp>
        <p:nvSpPr>
          <p:cNvPr id="5" name="Shape 270"/>
          <p:cNvSpPr txBox="1">
            <a:spLocks/>
          </p:cNvSpPr>
          <p:nvPr/>
        </p:nvSpPr>
        <p:spPr>
          <a:xfrm>
            <a:off x="5736598" y="1639258"/>
            <a:ext cx="3407402" cy="49286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Font typeface="Arial"/>
              <a:buNone/>
            </a:pPr>
            <a:r>
              <a:rPr lang="zh-CN" sz="1800" b="1" dirty="0" smtClean="0">
                <a:solidFill>
                  <a:srgbClr val="000000"/>
                </a:solidFill>
              </a:rPr>
              <a:t>Recent plan </a:t>
            </a:r>
            <a:r>
              <a:rPr lang="en-US" altLang="zh-CN" sz="1800" b="1" dirty="0" smtClean="0">
                <a:solidFill>
                  <a:srgbClr val="000000"/>
                </a:solidFill>
              </a:rPr>
              <a:t>business</a:t>
            </a:r>
            <a:r>
              <a:rPr lang="zh-CN" sz="1800" b="1" dirty="0" smtClean="0">
                <a:solidFill>
                  <a:srgbClr val="000000"/>
                </a:solidFill>
              </a:rPr>
              <a:t> part:</a:t>
            </a:r>
          </a:p>
          <a:p>
            <a:pPr>
              <a:buFont typeface="Arial"/>
              <a:buNone/>
            </a:pPr>
            <a:r>
              <a:rPr lang="zh-CN" sz="1800" dirty="0" smtClean="0"/>
              <a:t>1. </a:t>
            </a:r>
            <a:r>
              <a:rPr lang="en-US" altLang="zh-CN" sz="1800" dirty="0" smtClean="0"/>
              <a:t>Attend some competitions that can spread our idea to whom want to collaborate.</a:t>
            </a:r>
            <a:endParaRPr lang="zh-CN" sz="1800" dirty="0" smtClean="0"/>
          </a:p>
          <a:p>
            <a:pPr>
              <a:buFont typeface="Arial"/>
              <a:buNone/>
            </a:pPr>
            <a:r>
              <a:rPr lang="zh-CN" sz="1800" dirty="0" smtClean="0"/>
              <a:t>2</a:t>
            </a:r>
            <a:r>
              <a:rPr lang="zh-CN" sz="1800" dirty="0" smtClean="0"/>
              <a:t>.</a:t>
            </a:r>
            <a:r>
              <a:rPr lang="en-US" altLang="zh-CN" sz="1800" dirty="0" smtClean="0"/>
              <a:t> Connect with our target </a:t>
            </a:r>
            <a:r>
              <a:rPr lang="zh-CN" sz="1800" dirty="0" smtClean="0"/>
              <a:t> </a:t>
            </a:r>
            <a:r>
              <a:rPr lang="en-US" altLang="zh-CN" sz="1800" dirty="0" smtClean="0"/>
              <a:t>costumers:  </a:t>
            </a:r>
            <a:r>
              <a:rPr lang="en-US" altLang="zh-CN" sz="1800" dirty="0" err="1"/>
              <a:t>C</a:t>
            </a:r>
            <a:r>
              <a:rPr lang="en-US" altLang="zh-CN" sz="1800" dirty="0" err="1" smtClean="0"/>
              <a:t>oursera</a:t>
            </a:r>
            <a:r>
              <a:rPr lang="en-US" altLang="zh-CN" sz="1800" dirty="0" smtClean="0"/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37478" y="3239744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Shape 198"/>
          <p:cNvSpPr txBox="1">
            <a:spLocks/>
          </p:cNvSpPr>
          <p:nvPr/>
        </p:nvSpPr>
        <p:spPr>
          <a:xfrm>
            <a:off x="2" y="0"/>
            <a:ext cx="2122142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2590054" y="33763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zh-CN" dirty="0">
                <a:solidFill>
                  <a:srgbClr val="000000"/>
                </a:solidFill>
              </a:rPr>
              <a:t>Future </a:t>
            </a:r>
            <a:r>
              <a:rPr lang="zh-CN" dirty="0" smtClean="0">
                <a:solidFill>
                  <a:srgbClr val="000000"/>
                </a:solidFill>
              </a:rPr>
              <a:t>perspective</a:t>
            </a:r>
            <a:r>
              <a:rPr lang="en-US" altLang="zh-CN" dirty="0" smtClean="0">
                <a:solidFill>
                  <a:srgbClr val="000000"/>
                </a:solidFill>
              </a:rPr>
              <a:t>: </a:t>
            </a:r>
            <a:r>
              <a:rPr lang="en-US" altLang="zh-CN" dirty="0" smtClean="0">
                <a:solidFill>
                  <a:srgbClr val="000000"/>
                </a:solidFill>
              </a:rPr>
              <a:t/>
            </a:r>
            <a:br>
              <a:rPr lang="en-US" altLang="zh-CN" dirty="0" smtClean="0">
                <a:solidFill>
                  <a:srgbClr val="000000"/>
                </a:solidFill>
              </a:rPr>
            </a:br>
            <a:r>
              <a:rPr lang="en-US" altLang="zh-CN" dirty="0" smtClean="0">
                <a:solidFill>
                  <a:srgbClr val="000000"/>
                </a:solidFill>
              </a:rPr>
              <a:t>  long </a:t>
            </a:r>
            <a:r>
              <a:rPr lang="en-US" altLang="zh-CN" dirty="0" smtClean="0">
                <a:solidFill>
                  <a:srgbClr val="000000"/>
                </a:solidFill>
              </a:rPr>
              <a:t>time plan</a:t>
            </a:r>
            <a:endParaRPr lang="zh-CN" dirty="0">
              <a:solidFill>
                <a:srgbClr val="000000"/>
              </a:solidFill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2059964" y="1639258"/>
            <a:ext cx="3813024" cy="4928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zh-CN" sz="1800" b="1" dirty="0">
                <a:solidFill>
                  <a:srgbClr val="000000"/>
                </a:solidFill>
              </a:rPr>
              <a:t>Recent plan technology part</a:t>
            </a:r>
            <a:r>
              <a:rPr lang="zh-CN" sz="1800" b="1" dirty="0" smtClean="0">
                <a:solidFill>
                  <a:srgbClr val="000000"/>
                </a:solidFill>
              </a:rPr>
              <a:t>:</a:t>
            </a:r>
            <a:endParaRPr lang="en-US" altLang="zh-CN" sz="1800" b="1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zh-CN" altLang="zh-CN" sz="1800" dirty="0"/>
              <a:t>1. </a:t>
            </a:r>
            <a:r>
              <a:rPr lang="en-US" altLang="zh-CN" sz="1800" dirty="0" smtClean="0"/>
              <a:t>Build the platform which can has other function such as auto graded</a:t>
            </a:r>
            <a:endParaRPr lang="zh-CN" altLang="zh-CN" sz="1800" dirty="0"/>
          </a:p>
          <a:p>
            <a:pPr>
              <a:buNone/>
            </a:pPr>
            <a:r>
              <a:rPr lang="zh-CN" altLang="zh-CN" sz="1800" dirty="0"/>
              <a:t>2. </a:t>
            </a:r>
            <a:r>
              <a:rPr lang="en-US" altLang="zh-CN" sz="1800" dirty="0" smtClean="0"/>
              <a:t>Build the personalized education to select the course for students</a:t>
            </a:r>
            <a:endParaRPr lang="zh-CN" altLang="zh-CN" sz="1800" dirty="0"/>
          </a:p>
          <a:p>
            <a:pPr>
              <a:buNone/>
            </a:pPr>
            <a:r>
              <a:rPr lang="zh-CN" altLang="zh-CN" sz="1800" dirty="0"/>
              <a:t>3. </a:t>
            </a:r>
            <a:r>
              <a:rPr lang="en-US" altLang="zh-CN" sz="1800" dirty="0" smtClean="0"/>
              <a:t>Can be connected with </a:t>
            </a:r>
            <a:r>
              <a:rPr lang="en-US" altLang="zh-CN" sz="1800" dirty="0" err="1" smtClean="0"/>
              <a:t>google</a:t>
            </a:r>
            <a:r>
              <a:rPr lang="en-US" altLang="zh-CN" sz="1800" dirty="0" smtClean="0"/>
              <a:t> glass or other equipment.</a:t>
            </a:r>
            <a:endParaRPr lang="zh-CN" altLang="zh-CN" sz="1800" dirty="0"/>
          </a:p>
          <a:p>
            <a:pPr lvl="0" rtl="0">
              <a:buNone/>
            </a:pPr>
            <a:endParaRPr lang="zh-CN" sz="1800" b="1" dirty="0">
              <a:solidFill>
                <a:srgbClr val="000000"/>
              </a:solidFill>
            </a:endParaRPr>
          </a:p>
        </p:txBody>
      </p:sp>
      <p:sp>
        <p:nvSpPr>
          <p:cNvPr id="5" name="Shape 270"/>
          <p:cNvSpPr txBox="1">
            <a:spLocks/>
          </p:cNvSpPr>
          <p:nvPr/>
        </p:nvSpPr>
        <p:spPr>
          <a:xfrm>
            <a:off x="5926402" y="1639258"/>
            <a:ext cx="3217597" cy="49286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buFont typeface="Arial"/>
              <a:buNone/>
            </a:pPr>
            <a:r>
              <a:rPr lang="zh-CN" sz="1800" b="1" dirty="0" smtClean="0">
                <a:solidFill>
                  <a:srgbClr val="000000"/>
                </a:solidFill>
              </a:rPr>
              <a:t>Recent plan </a:t>
            </a:r>
            <a:r>
              <a:rPr lang="en-US" altLang="zh-CN" sz="1800" b="1" dirty="0" smtClean="0">
                <a:solidFill>
                  <a:srgbClr val="000000"/>
                </a:solidFill>
              </a:rPr>
              <a:t>business</a:t>
            </a:r>
            <a:r>
              <a:rPr lang="zh-CN" sz="1800" b="1" dirty="0" smtClean="0">
                <a:solidFill>
                  <a:srgbClr val="000000"/>
                </a:solidFill>
              </a:rPr>
              <a:t> part:</a:t>
            </a:r>
          </a:p>
          <a:p>
            <a:pPr>
              <a:buFont typeface="Arial"/>
              <a:buNone/>
            </a:pPr>
            <a:r>
              <a:rPr lang="zh-CN" sz="1800" dirty="0" smtClean="0"/>
              <a:t>1</a:t>
            </a:r>
            <a:r>
              <a:rPr lang="zh-CN" sz="1800" dirty="0" smtClean="0"/>
              <a:t>.</a:t>
            </a:r>
            <a:r>
              <a:rPr lang="en-US" altLang="zh-CN" sz="1800" dirty="0" smtClean="0"/>
              <a:t> Add the recommendation course in our report</a:t>
            </a:r>
            <a:r>
              <a:rPr lang="zh-CN" sz="1800" dirty="0" smtClean="0"/>
              <a:t> </a:t>
            </a:r>
            <a:endParaRPr lang="en-US" altLang="zh-CN" sz="1800" dirty="0" smtClean="0"/>
          </a:p>
          <a:p>
            <a:pPr>
              <a:buFont typeface="Arial"/>
              <a:buNone/>
            </a:pPr>
            <a:r>
              <a:rPr lang="zh-CN" sz="1800" dirty="0" smtClean="0"/>
              <a:t>2</a:t>
            </a:r>
            <a:r>
              <a:rPr lang="zh-CN" sz="1800" dirty="0" smtClean="0"/>
              <a:t>. </a:t>
            </a:r>
            <a:r>
              <a:rPr lang="en-US" altLang="zh-CN" sz="1800" dirty="0" smtClean="0"/>
              <a:t> Cooperate with some other company such as Google glass</a:t>
            </a:r>
            <a:endParaRPr lang="zh-CN" sz="1800" dirty="0" smtClean="0"/>
          </a:p>
        </p:txBody>
      </p:sp>
      <p:sp>
        <p:nvSpPr>
          <p:cNvPr id="6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16633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9964" y="0"/>
            <a:ext cx="7084036" cy="1143000"/>
          </a:xfrm>
        </p:spPr>
        <p:txBody>
          <a:bodyPr/>
          <a:lstStyle/>
          <a:p>
            <a:r>
              <a:rPr kumimoji="1" lang="en-US" altLang="zh-CN" dirty="0" smtClean="0"/>
              <a:t>3 Take home messages</a:t>
            </a:r>
            <a:endParaRPr kumimoji="1" lang="zh-CN" altLang="en-US" dirty="0"/>
          </a:p>
        </p:txBody>
      </p:sp>
      <p:sp>
        <p:nvSpPr>
          <p:cNvPr id="5" name="Shape 71"/>
          <p:cNvSpPr txBox="1">
            <a:spLocks/>
          </p:cNvSpPr>
          <p:nvPr/>
        </p:nvSpPr>
        <p:spPr>
          <a:xfrm>
            <a:off x="3937077" y="1951682"/>
            <a:ext cx="3206112" cy="38107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222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indent="-177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pPr marL="0" indent="0">
              <a:buSzPct val="105555"/>
              <a:buNone/>
            </a:pPr>
            <a:r>
              <a:rPr lang="en-US" altLang="zh-CN" sz="4000" b="1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altLang="zh-CN" sz="4000" b="1" dirty="0"/>
              <a:t> </a:t>
            </a:r>
            <a:r>
              <a:rPr lang="en-US" altLang="zh-CN" sz="4000" b="1" dirty="0" smtClean="0"/>
              <a:t>Marketing</a:t>
            </a:r>
            <a:endParaRPr lang="zh-CN" sz="4000" b="1" dirty="0" smtClean="0"/>
          </a:p>
          <a:p>
            <a:pPr marL="0" indent="0">
              <a:buSzPct val="105555"/>
              <a:buNone/>
            </a:pPr>
            <a:r>
              <a:rPr lang="en-US" altLang="zh-CN" sz="4000" b="1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altLang="zh-CN" sz="4000" b="1" dirty="0" smtClean="0"/>
              <a:t> Design</a:t>
            </a:r>
            <a:endParaRPr lang="zh-CN" altLang="zh-CN" sz="4000" b="1" dirty="0"/>
          </a:p>
          <a:p>
            <a:pPr marL="0" indent="0">
              <a:buSzPct val="105555"/>
              <a:buNone/>
            </a:pPr>
            <a:r>
              <a:rPr lang="en-US" altLang="zh-CN" sz="4000" b="1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altLang="zh-CN" sz="4000" b="1" dirty="0" smtClean="0"/>
              <a:t> Research</a:t>
            </a:r>
            <a:endParaRPr lang="zh-CN" sz="4000" b="1" dirty="0" smtClean="0"/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Vision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Analyses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727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2059964" y="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CN" sz="44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</a:t>
            </a:r>
          </a:p>
        </p:txBody>
      </p:sp>
      <p:sp>
        <p:nvSpPr>
          <p:cNvPr id="43" name="Shape 43"/>
          <p:cNvSpPr txBox="1"/>
          <p:nvPr/>
        </p:nvSpPr>
        <p:spPr>
          <a:xfrm>
            <a:off x="4069719" y="5177204"/>
            <a:ext cx="3846285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en-US" altLang="zh-CN" sz="18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Chart:</a:t>
            </a:r>
            <a:r>
              <a:rPr lang="zh-CN" sz="18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altLang="zh-CN" sz="18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zh-CN" sz="18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eason</a:t>
            </a:r>
            <a:r>
              <a:rPr lang="en-US" altLang="zh-CN" sz="18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zh-CN" sz="18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8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students</a:t>
            </a:r>
            <a:r>
              <a:rPr lang="zh-CN" sz="18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800" b="0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drop </a:t>
            </a:r>
            <a:r>
              <a:rPr lang="en-US" altLang="zh-CN" sz="18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online </a:t>
            </a:r>
            <a:r>
              <a:rPr lang="zh-CN" sz="18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courses</a:t>
            </a:r>
            <a:endParaRPr lang="zh-CN" sz="1800" b="0" i="0" u="none" strike="noStrike" cap="none" baseline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zh-CN" sz="1800" b="0" i="0" u="none" strike="noStrike" cap="none" baseline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3219255" y="1439404"/>
            <a:ext cx="5037495" cy="353855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/>
              <a:t>Vision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FF0000"/>
                </a:solidFill>
              </a:rPr>
              <a:t>Problem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/>
              <a:t>Solution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/>
              <a:t>Market </a:t>
            </a:r>
            <a:r>
              <a:rPr lang="en-US" altLang="zh-CN" sz="2000" dirty="0" smtClean="0"/>
              <a:t>Analyses</a:t>
            </a:r>
            <a:endParaRPr lang="en-US" sz="2000" dirty="0" smtClean="0"/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Analysis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2059964" y="0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indent="0">
              <a:buSzPct val="25000"/>
            </a:pPr>
            <a:r>
              <a:rPr lang="zh-CN" altLang="zh-CN" sz="4400" dirty="0">
                <a:latin typeface="Calibri"/>
                <a:ea typeface="Calibri"/>
                <a:cs typeface="Calibri"/>
                <a:sym typeface="Calibri"/>
              </a:rPr>
              <a:t>Problem</a:t>
            </a:r>
            <a:endParaRPr lang="zh-CN" sz="44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2942808" y="1470024"/>
            <a:ext cx="5235099" cy="47412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Char char="•"/>
            </a:pPr>
            <a:r>
              <a:rPr lang="zh-CN" altLang="zh-C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altLang="zh-CN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more </a:t>
            </a:r>
            <a:r>
              <a:rPr lang="zh-CN" altLang="zh-CN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survey</a:t>
            </a:r>
            <a:r>
              <a:rPr lang="en-US" altLang="zh-CN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zh-CN" altLang="zh-CN" sz="2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zh-CN" altLang="zh-C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67.9% of students cannot comprehend without feedback</a:t>
            </a:r>
          </a:p>
          <a:p>
            <a:endParaRPr lang="zh-CN" altLang="zh-C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zh-CN" altLang="zh-C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Char char="•"/>
            </a:pPr>
            <a:r>
              <a:rPr lang="zh-CN" altLang="zh-C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Lack of Feedbacks to trigger motivation and communication for online education</a:t>
            </a:r>
          </a:p>
          <a:p>
            <a:endParaRPr lang="zh-CN" altLang="zh-C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zh-CN" altLang="zh-CN" sz="2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400"/>
              </a:spcBef>
              <a:buClr>
                <a:srgbClr val="888888"/>
              </a:buClr>
              <a:buSzPct val="100000"/>
              <a:buFont typeface="Arial"/>
              <a:buChar char="•"/>
            </a:pPr>
            <a:r>
              <a:rPr lang="zh-CN" altLang="zh-C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Students lack of communication between each other</a:t>
            </a:r>
          </a:p>
          <a:p>
            <a:endParaRPr lang="zh-CN" sz="1800" b="0" i="0" u="none" strike="noStrike" cap="none" baseline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/>
              <a:t>Vision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FF0000"/>
                </a:solidFill>
              </a:rPr>
              <a:t>Problem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/>
              <a:t>Solution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/>
              <a:t>Market </a:t>
            </a:r>
            <a:r>
              <a:rPr lang="en-US" altLang="zh-CN" sz="2000" dirty="0" smtClean="0"/>
              <a:t>Analyses</a:t>
            </a:r>
            <a:endParaRPr lang="en-US" sz="2000" dirty="0" smtClean="0"/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Analysis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98237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2059964" y="18789"/>
            <a:ext cx="7084036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zh-CN" sz="44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2185330" y="4937240"/>
            <a:ext cx="6822341" cy="1292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buSzPct val="25000"/>
              <a:buNone/>
            </a:pPr>
            <a:r>
              <a:rPr lang="zh-CN" sz="2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portable EEG device to detect students’ brain activity, showing concentration, meditation and confusion level as feedback for students and professors. </a:t>
            </a:r>
          </a:p>
          <a:p>
            <a:endParaRPr lang="zh-CN" sz="20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/>
              <a:t>Vision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</a:rPr>
              <a:t>Problem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FF0000"/>
                </a:solidFill>
              </a:rPr>
              <a:t>Solution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/>
              <a:t>Market </a:t>
            </a:r>
            <a:r>
              <a:rPr lang="en-US" altLang="zh-CN" sz="2000" dirty="0" smtClean="0"/>
              <a:t>Analyses</a:t>
            </a:r>
            <a:endParaRPr lang="en-US" sz="2000" dirty="0" smtClean="0"/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Analysis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20" y="1316612"/>
            <a:ext cx="2626761" cy="32528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960" y="1257300"/>
            <a:ext cx="2369961" cy="331211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2276732" y="1423175"/>
            <a:ext cx="6682636" cy="856772"/>
            <a:chOff x="0" y="0"/>
            <a:chExt cx="6822342" cy="856772"/>
          </a:xfrm>
        </p:grpSpPr>
        <p:sp>
          <p:nvSpPr>
            <p:cNvPr id="57" name="Shape 57"/>
            <p:cNvSpPr/>
            <p:nvPr/>
          </p:nvSpPr>
          <p:spPr>
            <a:xfrm>
              <a:off x="0" y="0"/>
              <a:ext cx="3241586" cy="856772"/>
            </a:xfrm>
            <a:prstGeom prst="rightArrow">
              <a:avLst>
                <a:gd name="adj1" fmla="val 75000"/>
                <a:gd name="adj2" fmla="val 50000"/>
              </a:avLst>
            </a:prstGeom>
            <a:gradFill>
              <a:gsLst>
                <a:gs pos="0">
                  <a:srgbClr val="DBC3F7"/>
                </a:gs>
                <a:gs pos="35000">
                  <a:srgbClr val="E6D6F8"/>
                </a:gs>
                <a:gs pos="100000">
                  <a:srgbClr val="F6EFFC"/>
                </a:gs>
              </a:gsLst>
              <a:lin ang="16200000" scaled="0"/>
            </a:gradFill>
            <a:ln w="9525" cap="flat">
              <a:solidFill>
                <a:srgbClr val="7C6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700" tIns="12700" rIns="12700" bIns="12700" anchor="t" anchorCtr="0">
              <a:noAutofit/>
            </a:bodyPr>
            <a:lstStyle/>
            <a:p>
              <a:pPr marL="228600" marR="0" lvl="1" indent="-228600" algn="ctr" rtl="0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zh-CN" sz="20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Feedback</a:t>
              </a:r>
            </a:p>
          </p:txBody>
        </p:sp>
        <p:sp>
          <p:nvSpPr>
            <p:cNvPr id="58" name="Shape 58"/>
            <p:cNvSpPr/>
            <p:nvPr/>
          </p:nvSpPr>
          <p:spPr>
            <a:xfrm>
              <a:off x="3241587" y="0"/>
              <a:ext cx="3580755" cy="856772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BC3F7"/>
                </a:gs>
                <a:gs pos="35000">
                  <a:srgbClr val="E6D6F8"/>
                </a:gs>
                <a:gs pos="100000">
                  <a:srgbClr val="F6EFFC"/>
                </a:gs>
              </a:gsLst>
              <a:lin ang="16200000" scaled="0"/>
            </a:gradFill>
            <a:ln w="9525" cap="flat">
              <a:solidFill>
                <a:srgbClr val="7C6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SzPct val="25000"/>
                <a:buNone/>
              </a:pPr>
              <a:r>
                <a:rPr lang="zh-CN" sz="2000" b="0" i="0" u="none" strike="noStrike" cap="none" baseline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Intelligent Feedback Generator</a:t>
              </a:r>
            </a:p>
          </p:txBody>
        </p:sp>
      </p:grpSp>
      <p:grpSp>
        <p:nvGrpSpPr>
          <p:cNvPr id="59" name="Shape 59"/>
          <p:cNvGrpSpPr/>
          <p:nvPr/>
        </p:nvGrpSpPr>
        <p:grpSpPr>
          <a:xfrm>
            <a:off x="2276804" y="2955172"/>
            <a:ext cx="6686091" cy="856772"/>
            <a:chOff x="0" y="0"/>
            <a:chExt cx="6825869" cy="856772"/>
          </a:xfrm>
        </p:grpSpPr>
        <p:sp>
          <p:nvSpPr>
            <p:cNvPr id="60" name="Shape 60"/>
            <p:cNvSpPr/>
            <p:nvPr/>
          </p:nvSpPr>
          <p:spPr>
            <a:xfrm>
              <a:off x="0" y="0"/>
              <a:ext cx="3241513" cy="856772"/>
            </a:xfrm>
            <a:prstGeom prst="rightArrow">
              <a:avLst>
                <a:gd name="adj1" fmla="val 75000"/>
                <a:gd name="adj2" fmla="val 50000"/>
              </a:avLst>
            </a:prstGeom>
            <a:gradFill>
              <a:gsLst>
                <a:gs pos="0">
                  <a:srgbClr val="DBC3F7"/>
                </a:gs>
                <a:gs pos="35000">
                  <a:srgbClr val="E6D6F8"/>
                </a:gs>
                <a:gs pos="100000">
                  <a:srgbClr val="F6EFFC"/>
                </a:gs>
              </a:gsLst>
              <a:lin ang="16200000" scaled="0"/>
            </a:gradFill>
            <a:ln w="9525" cap="flat">
              <a:solidFill>
                <a:srgbClr val="7C6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700" tIns="12700" rIns="12700" bIns="12700" anchor="t" anchorCtr="0">
              <a:noAutofit/>
            </a:bodyPr>
            <a:lstStyle/>
            <a:p>
              <a:pPr marL="228600" marR="0" lvl="1" indent="-228600" algn="ctr" rtl="0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zh-CN" sz="20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Motivation</a:t>
              </a:r>
            </a:p>
          </p:txBody>
        </p:sp>
        <p:sp>
          <p:nvSpPr>
            <p:cNvPr id="61" name="Shape 61"/>
            <p:cNvSpPr/>
            <p:nvPr/>
          </p:nvSpPr>
          <p:spPr>
            <a:xfrm>
              <a:off x="3241514" y="0"/>
              <a:ext cx="3584355" cy="856772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BC3F7"/>
                </a:gs>
                <a:gs pos="35000">
                  <a:srgbClr val="E6D6F8"/>
                </a:gs>
                <a:gs pos="100000">
                  <a:srgbClr val="F6EFFC"/>
                </a:gs>
              </a:gsLst>
              <a:lin ang="16200000" scaled="0"/>
            </a:gradFill>
            <a:ln w="9525" cap="flat">
              <a:solidFill>
                <a:srgbClr val="7C6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SzPct val="25000"/>
                <a:buNone/>
              </a:pPr>
              <a:r>
                <a:rPr lang="zh-CN" sz="20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Personal Learning Strategy Consultant and Brain Monitor</a:t>
              </a:r>
            </a:p>
          </p:txBody>
        </p:sp>
      </p:grpSp>
      <p:grpSp>
        <p:nvGrpSpPr>
          <p:cNvPr id="62" name="Shape 62"/>
          <p:cNvGrpSpPr/>
          <p:nvPr/>
        </p:nvGrpSpPr>
        <p:grpSpPr>
          <a:xfrm>
            <a:off x="2276805" y="4487759"/>
            <a:ext cx="6686090" cy="856772"/>
            <a:chOff x="0" y="0"/>
            <a:chExt cx="6825868" cy="856772"/>
          </a:xfrm>
        </p:grpSpPr>
        <p:sp>
          <p:nvSpPr>
            <p:cNvPr id="63" name="Shape 63"/>
            <p:cNvSpPr/>
            <p:nvPr/>
          </p:nvSpPr>
          <p:spPr>
            <a:xfrm>
              <a:off x="0" y="0"/>
              <a:ext cx="3241512" cy="856772"/>
            </a:xfrm>
            <a:prstGeom prst="rightArrow">
              <a:avLst>
                <a:gd name="adj1" fmla="val 75000"/>
                <a:gd name="adj2" fmla="val 50000"/>
              </a:avLst>
            </a:prstGeom>
            <a:gradFill>
              <a:gsLst>
                <a:gs pos="0">
                  <a:srgbClr val="DBC3F7"/>
                </a:gs>
                <a:gs pos="35000">
                  <a:srgbClr val="E6D6F8"/>
                </a:gs>
                <a:gs pos="100000">
                  <a:srgbClr val="F6EFFC"/>
                </a:gs>
              </a:gsLst>
              <a:lin ang="16200000" scaled="0"/>
            </a:gradFill>
            <a:ln w="9525" cap="flat">
              <a:solidFill>
                <a:srgbClr val="7C6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700" tIns="12700" rIns="12700" bIns="12700" anchor="t" anchorCtr="0">
              <a:noAutofit/>
            </a:bodyPr>
            <a:lstStyle/>
            <a:p>
              <a:pPr marL="228600" marR="0" lvl="1" indent="-228600" algn="ctr" rtl="0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dk1"/>
                </a:buClr>
                <a:buSzPct val="100000"/>
                <a:buFont typeface="Arial"/>
                <a:buChar char="•"/>
              </a:pPr>
              <a:r>
                <a:rPr lang="zh-CN" sz="20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</a:t>
              </a:r>
            </a:p>
          </p:txBody>
        </p:sp>
        <p:sp>
          <p:nvSpPr>
            <p:cNvPr id="64" name="Shape 64"/>
            <p:cNvSpPr/>
            <p:nvPr/>
          </p:nvSpPr>
          <p:spPr>
            <a:xfrm>
              <a:off x="3241512" y="0"/>
              <a:ext cx="3584356" cy="856772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BC3F7"/>
                </a:gs>
                <a:gs pos="35000">
                  <a:srgbClr val="E6D6F8"/>
                </a:gs>
                <a:gs pos="100000">
                  <a:srgbClr val="F6EFFC"/>
                </a:gs>
              </a:gsLst>
              <a:lin ang="16200000" scaled="0"/>
            </a:gradFill>
            <a:ln w="9525" cap="flat">
              <a:solidFill>
                <a:srgbClr val="7C6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SzPct val="25000"/>
                <a:buNone/>
              </a:pPr>
              <a:r>
                <a:rPr lang="zh-CN" sz="2000" b="0" i="0" u="none" strike="noStrike" cap="none" baseline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Peer Evaluation between students</a:t>
              </a:r>
            </a:p>
          </p:txBody>
        </p:sp>
      </p:grpSp>
      <p:sp>
        <p:nvSpPr>
          <p:cNvPr id="13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/>
              <a:t>Vision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</a:rPr>
              <a:t>Problem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FF0000"/>
                </a:solidFill>
              </a:rPr>
              <a:t>Solution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/>
              <a:t>Market </a:t>
            </a:r>
            <a:r>
              <a:rPr lang="en-US" altLang="zh-CN" sz="2000" dirty="0" smtClean="0"/>
              <a:t>Analyses</a:t>
            </a:r>
            <a:endParaRPr lang="en-US" sz="2000" dirty="0" smtClean="0"/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Analysis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6832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98"/>
          <p:cNvSpPr txBox="1">
            <a:spLocks/>
          </p:cNvSpPr>
          <p:nvPr/>
        </p:nvSpPr>
        <p:spPr>
          <a:xfrm>
            <a:off x="1" y="0"/>
            <a:ext cx="2059963" cy="68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381000">
              <a:buSzPct val="100000"/>
              <a:buFont typeface="Wingdings"/>
              <a:buChar char="§"/>
            </a:pPr>
            <a:r>
              <a:rPr lang="en-US" sz="2000" b="1" dirty="0" smtClean="0"/>
              <a:t>Vision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</a:rPr>
              <a:t>Problem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chemeClr val="tx1"/>
                </a:solidFill>
              </a:rPr>
              <a:t>Solution</a:t>
            </a:r>
          </a:p>
          <a:p>
            <a:pPr lvl="1">
              <a:buSzPct val="50000"/>
              <a:buFont typeface="Wingdings" charset="2"/>
              <a:buChar char="u"/>
            </a:pPr>
            <a:r>
              <a:rPr lang="en-US" altLang="zh-CN" sz="2000" dirty="0">
                <a:solidFill>
                  <a:srgbClr val="FF0000"/>
                </a:solidFill>
              </a:rPr>
              <a:t>Market </a:t>
            </a:r>
            <a:r>
              <a:rPr lang="en-US" altLang="zh-CN" sz="2000" dirty="0" smtClean="0">
                <a:solidFill>
                  <a:srgbClr val="FF0000"/>
                </a:solidFill>
              </a:rPr>
              <a:t>Analyses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Pattern Design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altLang="zh-CN" sz="2000" dirty="0" smtClean="0"/>
              <a:t>Result Analysis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Reflections</a:t>
            </a:r>
          </a:p>
          <a:p>
            <a:pPr marL="457200" indent="-381000">
              <a:buSzPct val="100000"/>
              <a:buFont typeface="Wingdings"/>
              <a:buChar char="§"/>
            </a:pPr>
            <a:r>
              <a:rPr lang="en-US" sz="2000" dirty="0" smtClean="0"/>
              <a:t>Future work</a:t>
            </a:r>
            <a:endParaRPr lang="en-US" sz="2000" dirty="0"/>
          </a:p>
        </p:txBody>
      </p:sp>
      <p:pic>
        <p:nvPicPr>
          <p:cNvPr id="2" name="图片 1" descr="edumarketsiz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46" y="1143000"/>
            <a:ext cx="6636992" cy="39892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21146" y="5399297"/>
            <a:ext cx="66369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CN" altLang="zh-CN" sz="2000" dirty="0">
                <a:latin typeface="Calibri"/>
                <a:ea typeface="Calibri"/>
                <a:cs typeface="Calibri"/>
                <a:sym typeface="Calibri"/>
              </a:rPr>
              <a:t>Increasing online education population (About 400% in 8 years)</a:t>
            </a:r>
          </a:p>
          <a:p>
            <a:pPr marL="342900" lvl="0" indent="-342900">
              <a:buClr>
                <a:schemeClr val="dk1"/>
              </a:buClr>
              <a:buSzPct val="100000"/>
              <a:buFont typeface="Arial"/>
              <a:buChar char="•"/>
            </a:pPr>
            <a:r>
              <a:rPr lang="zh-CN" altLang="zh-CN" sz="2000" dirty="0">
                <a:latin typeface="Calibri"/>
                <a:ea typeface="Calibri"/>
                <a:cs typeface="Calibri"/>
                <a:sym typeface="Calibri"/>
              </a:rPr>
              <a:t>Online Market continues to grow steadily and represents</a:t>
            </a:r>
          </a:p>
        </p:txBody>
      </p:sp>
      <p:sp>
        <p:nvSpPr>
          <p:cNvPr id="15" name="Shape 77"/>
          <p:cNvSpPr txBox="1">
            <a:spLocks/>
          </p:cNvSpPr>
          <p:nvPr/>
        </p:nvSpPr>
        <p:spPr>
          <a:xfrm>
            <a:off x="2059964" y="0"/>
            <a:ext cx="7084036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>
              <a:buSzPct val="25000"/>
              <a:buFont typeface="Calibri"/>
              <a:buNone/>
            </a:pPr>
            <a:r>
              <a:rPr lang="zh-CN" sz="4400" dirty="0" smtClean="0">
                <a:latin typeface="Calibri"/>
                <a:ea typeface="Calibri"/>
                <a:cs typeface="Calibri"/>
                <a:sym typeface="Calibri"/>
              </a:rPr>
              <a:t>Market </a:t>
            </a:r>
            <a:r>
              <a:rPr lang="en-US" altLang="zh-CN" sz="4400" dirty="0" smtClean="0">
                <a:latin typeface="Calibri"/>
                <a:ea typeface="Calibri"/>
                <a:cs typeface="Calibri"/>
                <a:sym typeface="Calibri"/>
              </a:rPr>
              <a:t>Size</a:t>
            </a:r>
            <a:endParaRPr lang="zh-CN" sz="4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448109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1711</Words>
  <Application>Microsoft Macintosh PowerPoint</Application>
  <PresentationFormat>全屏显示(4:3)</PresentationFormat>
  <Paragraphs>1065</Paragraphs>
  <Slides>48</Slides>
  <Notes>36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49" baseType="lpstr">
      <vt:lpstr/>
      <vt:lpstr>BioImage Group</vt:lpstr>
      <vt:lpstr>Content</vt:lpstr>
      <vt:lpstr>3 Take home messages</vt:lpstr>
      <vt:lpstr>PowerPoint 演示文稿</vt:lpstr>
      <vt:lpstr>Survey</vt:lpstr>
      <vt:lpstr>Problem</vt:lpstr>
      <vt:lpstr>Solution</vt:lpstr>
      <vt:lpstr>PowerPoint 演示文稿</vt:lpstr>
      <vt:lpstr>PowerPoint 演示文稿</vt:lpstr>
      <vt:lpstr>PowerPoint 演示文稿</vt:lpstr>
      <vt:lpstr>3 Take home messages</vt:lpstr>
      <vt:lpstr>Use Case</vt:lpstr>
      <vt:lpstr>Requirements</vt:lpstr>
      <vt:lpstr>Domain Model</vt:lpstr>
      <vt:lpstr>Package Diagram</vt:lpstr>
      <vt:lpstr>Sequence Diagram</vt:lpstr>
      <vt:lpstr>Class Diagram</vt:lpstr>
      <vt:lpstr>Data Flow</vt:lpstr>
      <vt:lpstr>Class Design</vt:lpstr>
      <vt:lpstr>PowerPoint 演示文稿</vt:lpstr>
      <vt:lpstr>PowerPoint 演示文稿</vt:lpstr>
      <vt:lpstr>PowerPoint 演示文稿</vt:lpstr>
      <vt:lpstr>ER graph</vt:lpstr>
      <vt:lpstr>3 Take home messages</vt:lpstr>
      <vt:lpstr>Reporter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 Analysis</vt:lpstr>
      <vt:lpstr>PowerPoint 演示文稿</vt:lpstr>
      <vt:lpstr>Data Analysis</vt:lpstr>
      <vt:lpstr>Data Analysis</vt:lpstr>
      <vt:lpstr>PowerPoint 演示文稿</vt:lpstr>
      <vt:lpstr>Data Analysis</vt:lpstr>
      <vt:lpstr>PowerPoint 演示文稿</vt:lpstr>
      <vt:lpstr>Contribution</vt:lpstr>
      <vt:lpstr>Project Reflection:prototype</vt:lpstr>
      <vt:lpstr>Project Reflection: Milestone Timeline</vt:lpstr>
      <vt:lpstr>Project Reflection:    what we learn</vt:lpstr>
      <vt:lpstr>Project Reflection:   where we made mistakes</vt:lpstr>
      <vt:lpstr>Project Reflection:     things need to do</vt:lpstr>
      <vt:lpstr>Future perspective:   Recent plan</vt:lpstr>
      <vt:lpstr>Future perspective:    long time plan</vt:lpstr>
      <vt:lpstr>3 Take home messages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BioImage Group</dc:title>
  <cp:lastModifiedBy>孟 竹</cp:lastModifiedBy>
  <cp:revision>43</cp:revision>
  <dcterms:modified xsi:type="dcterms:W3CDTF">2013-05-01T18:00:23Z</dcterms:modified>
</cp:coreProperties>
</file>